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92" r:id="rId3"/>
    <p:sldId id="259" r:id="rId4"/>
    <p:sldId id="298" r:id="rId5"/>
    <p:sldId id="291" r:id="rId6"/>
    <p:sldId id="293" r:id="rId7"/>
    <p:sldId id="294" r:id="rId8"/>
    <p:sldId id="296" r:id="rId9"/>
    <p:sldId id="295" r:id="rId10"/>
    <p:sldId id="297" r:id="rId11"/>
  </p:sldIdLst>
  <p:sldSz cx="9144000" cy="6858000" type="screen4x3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05" autoAdjust="0"/>
  </p:normalViewPr>
  <p:slideViewPr>
    <p:cSldViewPr>
      <p:cViewPr varScale="1">
        <p:scale>
          <a:sx n="82" d="100"/>
          <a:sy n="82" d="100"/>
        </p:scale>
        <p:origin x="123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AFD9B-A1B6-4BA2-B888-C6872AAF4D68}" type="datetimeFigureOut">
              <a:rPr lang="de-DE" smtClean="0"/>
              <a:t>04.12.2018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449531-D30D-40C3-BD55-CCB6B0756F1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028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49531-D30D-40C3-BD55-CCB6B0756F1B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0206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449531-D30D-40C3-BD55-CCB6B0756F1B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3628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2051050" y="2130426"/>
            <a:ext cx="6407150" cy="1470025"/>
          </a:xfrm>
        </p:spPr>
        <p:txBody>
          <a:bodyPr lIns="0" tIns="0" rIns="0" bIns="0">
            <a:noAutofit/>
          </a:bodyPr>
          <a:lstStyle>
            <a:lvl1pPr>
              <a:defRPr sz="3400"/>
            </a:lvl1pPr>
          </a:lstStyle>
          <a:p>
            <a:r>
              <a:rPr lang="de-DE" dirty="0"/>
              <a:t>Titel bearbeiten 34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2051050" y="3886200"/>
            <a:ext cx="6409382" cy="1631032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8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Untertitel bearbeiten 28 </a:t>
            </a:r>
            <a:r>
              <a:rPr lang="de-DE" dirty="0" err="1"/>
              <a:t>pt</a:t>
            </a:r>
            <a:endParaRPr lang="de-D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551"/>
          <a:stretch/>
        </p:blipFill>
        <p:spPr bwMode="auto">
          <a:xfrm>
            <a:off x="0" y="5589240"/>
            <a:ext cx="9144001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Datumsplatzhalter 3"/>
          <p:cNvSpPr>
            <a:spLocks noGrp="1"/>
          </p:cNvSpPr>
          <p:nvPr>
            <p:ph type="dt" sz="half" idx="2"/>
          </p:nvPr>
        </p:nvSpPr>
        <p:spPr>
          <a:xfrm>
            <a:off x="2051720" y="6381328"/>
            <a:ext cx="5616624" cy="36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fld id="{7F7EC055-3DF8-4110-8B0E-7928B60648E8}" type="datetime1">
              <a:rPr lang="de-DE" smtClean="0"/>
              <a:t>04.12.2018</a:t>
            </a:fld>
            <a:endParaRPr lang="de-DE"/>
          </a:p>
        </p:txBody>
      </p:sp>
      <p:sp>
        <p:nvSpPr>
          <p:cNvPr id="12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051050" y="5589240"/>
            <a:ext cx="6409382" cy="720080"/>
          </a:xfrm>
          <a:prstGeom prst="rect">
            <a:avLst/>
          </a:prstGeom>
        </p:spPr>
        <p:txBody>
          <a:bodyPr lIns="0" tIns="0" rIns="0" bIns="0"/>
          <a:lstStyle>
            <a:lvl1pPr>
              <a:defRPr sz="2000" b="0">
                <a:solidFill>
                  <a:schemeClr val="accent1"/>
                </a:solidFill>
              </a:defRPr>
            </a:lvl1pPr>
          </a:lstStyle>
          <a:p>
            <a:endParaRPr lang="de-DE"/>
          </a:p>
        </p:txBody>
      </p:sp>
      <p:pic>
        <p:nvPicPr>
          <p:cNvPr id="10" name="Grafik 9" descr="01-PPT BG-BAU-Tite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799376"/>
          </a:xfrm>
          <a:prstGeom prst="rect">
            <a:avLst/>
          </a:prstGeom>
        </p:spPr>
      </p:pic>
      <p:pic>
        <p:nvPicPr>
          <p:cNvPr id="8" name="Grafik 7" descr="01-PPT BG-BAU-Tite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799376"/>
          </a:xfrm>
          <a:prstGeom prst="rect">
            <a:avLst/>
          </a:prstGeom>
        </p:spPr>
      </p:pic>
      <p:pic>
        <p:nvPicPr>
          <p:cNvPr id="11" name="Grafik 10" descr="01-PPT BG-BAU-Tite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799376"/>
          </a:xfrm>
          <a:prstGeom prst="rect">
            <a:avLst/>
          </a:prstGeom>
        </p:spPr>
      </p:pic>
      <p:pic>
        <p:nvPicPr>
          <p:cNvPr id="13" name="Grafik 12" descr="01-PPT BG-BAU-Tite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799376"/>
          </a:xfrm>
          <a:prstGeom prst="rect">
            <a:avLst/>
          </a:prstGeom>
        </p:spPr>
      </p:pic>
      <p:pic>
        <p:nvPicPr>
          <p:cNvPr id="14" name="Grafik 13" descr="01-PPT BG-BAU-Tite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799376"/>
          </a:xfrm>
          <a:prstGeom prst="rect">
            <a:avLst/>
          </a:prstGeom>
        </p:spPr>
      </p:pic>
      <p:pic>
        <p:nvPicPr>
          <p:cNvPr id="17" name="Picture 29" descr="01 BGN PPT-Kopf-150dpi_4zu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1798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583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/>
              <a:t>Überschrift 30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1844824"/>
            <a:ext cx="8229600" cy="4281340"/>
          </a:xfrm>
        </p:spPr>
        <p:txBody>
          <a:bodyPr/>
          <a:lstStyle/>
          <a:p>
            <a:pPr lvl="0"/>
            <a:r>
              <a:rPr lang="de-DE" dirty="0"/>
              <a:t>Text bearbeiten 24 </a:t>
            </a:r>
            <a:r>
              <a:rPr lang="de-DE" dirty="0" err="1"/>
              <a:t>pt</a:t>
            </a:r>
            <a:endParaRPr lang="de-DE" dirty="0"/>
          </a:p>
          <a:p>
            <a:pPr lvl="1"/>
            <a:r>
              <a:rPr lang="de-DE" dirty="0"/>
              <a:t>Zweite Ebene 20 </a:t>
            </a:r>
            <a:r>
              <a:rPr lang="de-DE" dirty="0" err="1"/>
              <a:t>pt</a:t>
            </a:r>
            <a:endParaRPr lang="de-DE" dirty="0"/>
          </a:p>
          <a:p>
            <a:pPr lvl="2"/>
            <a:r>
              <a:rPr lang="de-DE" dirty="0"/>
              <a:t>Dritte Ebene 20 </a:t>
            </a:r>
            <a:r>
              <a:rPr lang="de-DE" dirty="0" err="1"/>
              <a:t>pt</a:t>
            </a:r>
            <a:endParaRPr lang="de-DE" dirty="0"/>
          </a:p>
          <a:p>
            <a:pPr lvl="3"/>
            <a:r>
              <a:rPr lang="de-DE" dirty="0"/>
              <a:t>Vierte Ebene 18 </a:t>
            </a:r>
            <a:r>
              <a:rPr lang="de-DE" dirty="0" err="1"/>
              <a:t>pt</a:t>
            </a:r>
            <a:endParaRPr lang="de-DE" dirty="0"/>
          </a:p>
          <a:p>
            <a:pPr lvl="4"/>
            <a:r>
              <a:rPr lang="de-DE" dirty="0"/>
              <a:t>Fünfte Ebene 18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300192" y="6381328"/>
            <a:ext cx="1296144" cy="36000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2D10F2EC-B89F-4EA2-A3C2-66E95C653DD3}" type="datetime1">
              <a:rPr lang="de-DE" smtClean="0"/>
              <a:t>04.12.2018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5616624" cy="36000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668344" y="6381328"/>
            <a:ext cx="946448" cy="36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F3D70AD2-5D73-4088-99EF-34FA8DCD3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7164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68313" y="4878485"/>
            <a:ext cx="8218487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dirty="0"/>
              <a:t>Titel bearbeiten 20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468313" y="1196751"/>
            <a:ext cx="8218487" cy="3530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Doppelklick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468313" y="5517232"/>
            <a:ext cx="8218487" cy="654969"/>
          </a:xfrm>
        </p:spPr>
        <p:txBody>
          <a:bodyPr>
            <a:no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/>
              <a:t>Text bearbeiten 18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6300192" y="6381328"/>
            <a:ext cx="1296144" cy="3600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AD378790-C1AC-42B6-940F-DBD15FBB47BC}" type="datetime1">
              <a:rPr lang="de-DE" smtClean="0"/>
              <a:t>04.12.2018</a:t>
            </a:fld>
            <a:endParaRPr lang="de-DE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5616624" cy="3600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de-DE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668344" y="6381328"/>
            <a:ext cx="946448" cy="36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F3D70AD2-5D73-4088-99EF-34FA8DCD3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17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1008000"/>
            <a:ext cx="8229600" cy="720000"/>
          </a:xfrm>
        </p:spPr>
        <p:txBody>
          <a:bodyPr/>
          <a:lstStyle/>
          <a:p>
            <a:r>
              <a:rPr lang="de-DE" dirty="0"/>
              <a:t>Überschrift 30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57200" y="1844824"/>
            <a:ext cx="3960000" cy="42813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 bearbeiten 24 </a:t>
            </a:r>
            <a:r>
              <a:rPr lang="de-DE" dirty="0" err="1"/>
              <a:t>pt</a:t>
            </a:r>
            <a:endParaRPr lang="de-DE" dirty="0"/>
          </a:p>
          <a:p>
            <a:pPr lvl="1"/>
            <a:r>
              <a:rPr lang="de-DE" dirty="0"/>
              <a:t>Zweite Ebene 20 </a:t>
            </a:r>
            <a:r>
              <a:rPr lang="de-DE" dirty="0" err="1"/>
              <a:t>pt</a:t>
            </a:r>
            <a:endParaRPr lang="de-DE" dirty="0"/>
          </a:p>
          <a:p>
            <a:pPr lvl="2"/>
            <a:r>
              <a:rPr lang="de-DE" dirty="0"/>
              <a:t>Dritte Ebene 20 </a:t>
            </a:r>
            <a:r>
              <a:rPr lang="de-DE" dirty="0" err="1"/>
              <a:t>pt</a:t>
            </a:r>
            <a:endParaRPr lang="de-DE" dirty="0"/>
          </a:p>
          <a:p>
            <a:pPr lvl="3"/>
            <a:r>
              <a:rPr lang="de-DE" dirty="0"/>
              <a:t>Vierte Ebene 18 </a:t>
            </a:r>
            <a:r>
              <a:rPr lang="de-DE" dirty="0" err="1"/>
              <a:t>pt</a:t>
            </a:r>
            <a:endParaRPr lang="de-DE" dirty="0"/>
          </a:p>
          <a:p>
            <a:pPr lvl="4"/>
            <a:r>
              <a:rPr lang="de-DE" dirty="0"/>
              <a:t>Fünfte Ebene 18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6016" y="1844824"/>
            <a:ext cx="3960000" cy="42813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/>
              <a:t>Text bearbeiten 24 </a:t>
            </a:r>
            <a:r>
              <a:rPr lang="de-DE" dirty="0" err="1"/>
              <a:t>pt</a:t>
            </a:r>
            <a:endParaRPr lang="de-DE" dirty="0"/>
          </a:p>
          <a:p>
            <a:pPr lvl="1"/>
            <a:r>
              <a:rPr lang="de-DE" dirty="0"/>
              <a:t>Zweite Ebene 20 </a:t>
            </a:r>
            <a:r>
              <a:rPr lang="de-DE" dirty="0" err="1"/>
              <a:t>pt</a:t>
            </a:r>
            <a:endParaRPr lang="de-DE" dirty="0"/>
          </a:p>
          <a:p>
            <a:pPr lvl="2"/>
            <a:r>
              <a:rPr lang="de-DE" dirty="0"/>
              <a:t>Dritte Ebene 20 </a:t>
            </a:r>
            <a:r>
              <a:rPr lang="de-DE" dirty="0" err="1"/>
              <a:t>pt</a:t>
            </a:r>
            <a:endParaRPr lang="de-DE" dirty="0"/>
          </a:p>
          <a:p>
            <a:pPr lvl="3"/>
            <a:r>
              <a:rPr lang="de-DE" dirty="0"/>
              <a:t>Vierte Ebene 18 </a:t>
            </a:r>
            <a:r>
              <a:rPr lang="de-DE" dirty="0" err="1"/>
              <a:t>pt</a:t>
            </a:r>
            <a:endParaRPr lang="de-DE" dirty="0"/>
          </a:p>
          <a:p>
            <a:pPr lvl="4"/>
            <a:r>
              <a:rPr lang="de-DE" dirty="0"/>
              <a:t>Fünfte Ebene 18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6300192" y="6381328"/>
            <a:ext cx="1296144" cy="36000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B8010228-3B2B-4881-917B-1331BE7807E5}" type="datetime1">
              <a:rPr lang="de-DE" smtClean="0"/>
              <a:t>04.12.2018</a:t>
            </a:fld>
            <a:endParaRPr lang="de-DE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5616624" cy="360000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de-DE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668344" y="6381328"/>
            <a:ext cx="946448" cy="36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F3D70AD2-5D73-4088-99EF-34FA8DCD3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9919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1008000"/>
            <a:ext cx="8229600" cy="720000"/>
          </a:xfrm>
        </p:spPr>
        <p:txBody>
          <a:bodyPr lIns="0" tIns="0" rIns="0" bIns="0">
            <a:noAutofit/>
          </a:bodyPr>
          <a:lstStyle>
            <a:lvl1pPr>
              <a:defRPr/>
            </a:lvl1pPr>
          </a:lstStyle>
          <a:p>
            <a:r>
              <a:rPr lang="de-DE" dirty="0"/>
              <a:t>Gegenüberstellung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57200" y="1844825"/>
            <a:ext cx="3970784" cy="504055"/>
          </a:xfrm>
        </p:spPr>
        <p:txBody>
          <a:bodyPr lIns="0" tIns="0" rIns="0" bIns="0" anchor="ctr" anchorCtr="0"/>
          <a:lstStyle>
            <a:lvl1pPr marL="0" indent="0">
              <a:buNone/>
              <a:defRPr sz="24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Überschrift 1 24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57200" y="2420889"/>
            <a:ext cx="3960000" cy="3705274"/>
          </a:xfrm>
        </p:spPr>
        <p:txBody>
          <a:bodyPr lIns="0" tIns="0" rIns="0" bIns="0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 bearbeiten 20 </a:t>
            </a:r>
            <a:r>
              <a:rPr lang="de-DE" dirty="0" err="1"/>
              <a:t>pt</a:t>
            </a:r>
            <a:endParaRPr lang="de-DE" dirty="0"/>
          </a:p>
          <a:p>
            <a:pPr lvl="1"/>
            <a:r>
              <a:rPr lang="de-DE" dirty="0"/>
              <a:t>Text 18 </a:t>
            </a:r>
            <a:r>
              <a:rPr lang="de-DE" dirty="0" err="1"/>
              <a:t>pt</a:t>
            </a:r>
            <a:endParaRPr lang="de-DE" dirty="0"/>
          </a:p>
          <a:p>
            <a:pPr lvl="2"/>
            <a:r>
              <a:rPr lang="de-DE" dirty="0"/>
              <a:t>Text 18 </a:t>
            </a:r>
            <a:r>
              <a:rPr lang="de-DE" dirty="0" err="1"/>
              <a:t>pt</a:t>
            </a:r>
            <a:endParaRPr lang="de-DE" dirty="0"/>
          </a:p>
          <a:p>
            <a:pPr lvl="3"/>
            <a:r>
              <a:rPr lang="de-DE" dirty="0"/>
              <a:t>Text 16 </a:t>
            </a:r>
            <a:r>
              <a:rPr lang="de-DE" dirty="0" err="1"/>
              <a:t>pt</a:t>
            </a:r>
            <a:endParaRPr lang="de-DE" dirty="0"/>
          </a:p>
          <a:p>
            <a:pPr lvl="4"/>
            <a:r>
              <a:rPr lang="de-DE" dirty="0"/>
              <a:t>Text 16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10" name="Textplatzhalter 2"/>
          <p:cNvSpPr>
            <a:spLocks noGrp="1"/>
          </p:cNvSpPr>
          <p:nvPr>
            <p:ph type="body" idx="13" hasCustomPrompt="1"/>
          </p:nvPr>
        </p:nvSpPr>
        <p:spPr>
          <a:xfrm>
            <a:off x="4716016" y="1844824"/>
            <a:ext cx="3968180" cy="504055"/>
          </a:xfrm>
        </p:spPr>
        <p:txBody>
          <a:bodyPr lIns="0" tIns="0" rIns="0" bIns="0" anchor="ctr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Überschrift 2 24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11" name="Inhaltsplatzhalter 3"/>
          <p:cNvSpPr>
            <a:spLocks noGrp="1"/>
          </p:cNvSpPr>
          <p:nvPr>
            <p:ph sz="half" idx="14" hasCustomPrompt="1"/>
          </p:nvPr>
        </p:nvSpPr>
        <p:spPr>
          <a:xfrm>
            <a:off x="4716016" y="2420888"/>
            <a:ext cx="3960000" cy="3705274"/>
          </a:xfrm>
        </p:spPr>
        <p:txBody>
          <a:bodyPr lIns="0" tIns="0" rIns="0" bIns="0"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 bearbeiten 20 </a:t>
            </a:r>
            <a:r>
              <a:rPr lang="de-DE" dirty="0" err="1"/>
              <a:t>pt</a:t>
            </a:r>
            <a:endParaRPr lang="de-DE" dirty="0"/>
          </a:p>
          <a:p>
            <a:pPr lvl="1"/>
            <a:r>
              <a:rPr lang="de-DE" dirty="0"/>
              <a:t>Text 18 </a:t>
            </a:r>
            <a:r>
              <a:rPr lang="de-DE" dirty="0" err="1"/>
              <a:t>pt</a:t>
            </a:r>
            <a:endParaRPr lang="de-DE" dirty="0"/>
          </a:p>
          <a:p>
            <a:pPr lvl="2"/>
            <a:r>
              <a:rPr lang="de-DE" dirty="0"/>
              <a:t>Text 18 </a:t>
            </a:r>
            <a:r>
              <a:rPr lang="de-DE" dirty="0" err="1"/>
              <a:t>pt</a:t>
            </a:r>
            <a:endParaRPr lang="de-DE" dirty="0"/>
          </a:p>
          <a:p>
            <a:pPr lvl="3"/>
            <a:r>
              <a:rPr lang="de-DE" dirty="0"/>
              <a:t>Text 16 </a:t>
            </a:r>
            <a:r>
              <a:rPr lang="de-DE" dirty="0" err="1"/>
              <a:t>pt</a:t>
            </a:r>
            <a:endParaRPr lang="de-DE" dirty="0"/>
          </a:p>
          <a:p>
            <a:pPr lvl="4"/>
            <a:r>
              <a:rPr lang="de-DE" dirty="0"/>
              <a:t>Text 16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15"/>
          </p:nvPr>
        </p:nvSpPr>
        <p:spPr>
          <a:xfrm>
            <a:off x="6300192" y="6381328"/>
            <a:ext cx="1296144" cy="3600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FDC65F03-D682-48E6-9A0F-D77242927F11}" type="datetime1">
              <a:rPr lang="de-DE" smtClean="0"/>
              <a:t>04.12.2018</a:t>
            </a:fld>
            <a:endParaRPr lang="de-DE"/>
          </a:p>
        </p:txBody>
      </p:sp>
      <p:sp>
        <p:nvSpPr>
          <p:cNvPr id="13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5616624" cy="3600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de-DE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668344" y="6381328"/>
            <a:ext cx="946448" cy="36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F3D70AD2-5D73-4088-99EF-34FA8DCD3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8938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_farb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1008000"/>
            <a:ext cx="8229600" cy="720000"/>
          </a:xfrm>
        </p:spPr>
        <p:txBody>
          <a:bodyPr lIns="0" tIns="0" rIns="0" bIns="0">
            <a:noAutofit/>
          </a:bodyPr>
          <a:lstStyle>
            <a:lvl1pPr>
              <a:defRPr/>
            </a:lvl1pPr>
          </a:lstStyle>
          <a:p>
            <a:r>
              <a:rPr lang="de-DE" dirty="0"/>
              <a:t>Gegenüberstellung farbig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 hasCustomPrompt="1"/>
          </p:nvPr>
        </p:nvSpPr>
        <p:spPr>
          <a:xfrm>
            <a:off x="457200" y="1844825"/>
            <a:ext cx="3970784" cy="504055"/>
          </a:xfrm>
          <a:solidFill>
            <a:srgbClr val="004994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lIns="0" tIns="0" rIns="0" bIns="0" anchor="ctr" anchorCtr="0"/>
          <a:lstStyle>
            <a:lvl1pPr marL="72000" indent="0">
              <a:buNone/>
              <a:defRPr sz="2400" b="1" baseline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Überschrift 1 24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57200" y="2420889"/>
            <a:ext cx="3960000" cy="3705274"/>
          </a:xfrm>
          <a:solidFill>
            <a:schemeClr val="bg2"/>
          </a:solidFill>
        </p:spPr>
        <p:txBody>
          <a:bodyPr lIns="0" tIns="0" rIns="0" bIns="0"/>
          <a:lstStyle>
            <a:lvl1pPr marL="342900" indent="-252413"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 bearbeiten 20 </a:t>
            </a:r>
            <a:r>
              <a:rPr lang="de-DE" dirty="0" err="1"/>
              <a:t>pt</a:t>
            </a:r>
            <a:endParaRPr lang="de-DE" dirty="0"/>
          </a:p>
          <a:p>
            <a:pPr lvl="1"/>
            <a:r>
              <a:rPr lang="de-DE" dirty="0"/>
              <a:t>Text 18 </a:t>
            </a:r>
            <a:r>
              <a:rPr lang="de-DE" dirty="0" err="1"/>
              <a:t>pt</a:t>
            </a:r>
            <a:endParaRPr lang="de-DE" dirty="0"/>
          </a:p>
          <a:p>
            <a:pPr lvl="2"/>
            <a:r>
              <a:rPr lang="de-DE" dirty="0"/>
              <a:t>Text 18 </a:t>
            </a:r>
            <a:r>
              <a:rPr lang="de-DE" dirty="0" err="1"/>
              <a:t>pt</a:t>
            </a:r>
            <a:endParaRPr lang="de-DE" dirty="0"/>
          </a:p>
          <a:p>
            <a:pPr lvl="3"/>
            <a:r>
              <a:rPr lang="de-DE" dirty="0"/>
              <a:t>Text 16 </a:t>
            </a:r>
            <a:r>
              <a:rPr lang="de-DE" dirty="0" err="1"/>
              <a:t>pt</a:t>
            </a:r>
            <a:endParaRPr lang="de-DE" dirty="0"/>
          </a:p>
          <a:p>
            <a:pPr lvl="4"/>
            <a:r>
              <a:rPr lang="de-DE" dirty="0"/>
              <a:t>Text 16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10" name="Textplatzhalter 2"/>
          <p:cNvSpPr>
            <a:spLocks noGrp="1"/>
          </p:cNvSpPr>
          <p:nvPr>
            <p:ph type="body" idx="13" hasCustomPrompt="1"/>
          </p:nvPr>
        </p:nvSpPr>
        <p:spPr>
          <a:xfrm>
            <a:off x="4716016" y="1844824"/>
            <a:ext cx="3968180" cy="504055"/>
          </a:xfrm>
          <a:solidFill>
            <a:srgbClr val="004994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lIns="0" tIns="0" rIns="0" bIns="0" anchor="ctr" anchorCtr="0"/>
          <a:lstStyle>
            <a:lvl1pPr marL="7200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/>
              <a:t>Überschrift 2 24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11" name="Inhaltsplatzhalter 3"/>
          <p:cNvSpPr>
            <a:spLocks noGrp="1"/>
          </p:cNvSpPr>
          <p:nvPr>
            <p:ph sz="half" idx="14" hasCustomPrompt="1"/>
          </p:nvPr>
        </p:nvSpPr>
        <p:spPr>
          <a:xfrm>
            <a:off x="4716016" y="2420888"/>
            <a:ext cx="3960000" cy="3705274"/>
          </a:xfrm>
          <a:solidFill>
            <a:schemeClr val="bg2"/>
          </a:solidFill>
        </p:spPr>
        <p:txBody>
          <a:bodyPr lIns="0" tIns="0" rIns="0" bIns="0"/>
          <a:lstStyle>
            <a:lvl1pPr marL="342900" indent="-252413"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/>
              <a:t>Text bearbeiten 20 </a:t>
            </a:r>
            <a:r>
              <a:rPr lang="de-DE" dirty="0" err="1"/>
              <a:t>pt</a:t>
            </a:r>
            <a:endParaRPr lang="de-DE" dirty="0"/>
          </a:p>
          <a:p>
            <a:pPr lvl="1"/>
            <a:r>
              <a:rPr lang="de-DE" dirty="0"/>
              <a:t>Text 18 </a:t>
            </a:r>
            <a:r>
              <a:rPr lang="de-DE" dirty="0" err="1"/>
              <a:t>pt</a:t>
            </a:r>
            <a:endParaRPr lang="de-DE" dirty="0"/>
          </a:p>
          <a:p>
            <a:pPr lvl="2"/>
            <a:r>
              <a:rPr lang="de-DE" dirty="0"/>
              <a:t>Text 18 </a:t>
            </a:r>
            <a:r>
              <a:rPr lang="de-DE" dirty="0" err="1"/>
              <a:t>pt</a:t>
            </a:r>
            <a:endParaRPr lang="de-DE" dirty="0"/>
          </a:p>
          <a:p>
            <a:pPr lvl="3"/>
            <a:r>
              <a:rPr lang="de-DE" dirty="0"/>
              <a:t>Text 16 </a:t>
            </a:r>
            <a:r>
              <a:rPr lang="de-DE" dirty="0" err="1"/>
              <a:t>pt</a:t>
            </a:r>
            <a:endParaRPr lang="de-DE" dirty="0"/>
          </a:p>
          <a:p>
            <a:pPr lvl="4"/>
            <a:r>
              <a:rPr lang="de-DE" dirty="0"/>
              <a:t>Text 16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15"/>
          </p:nvPr>
        </p:nvSpPr>
        <p:spPr>
          <a:xfrm>
            <a:off x="6300192" y="6381328"/>
            <a:ext cx="1296144" cy="3600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7AA46EE3-10F6-4604-9686-DB68CC0FFA15}" type="datetime1">
              <a:rPr lang="de-DE" smtClean="0"/>
              <a:t>04.12.2018</a:t>
            </a:fld>
            <a:endParaRPr lang="de-DE"/>
          </a:p>
        </p:txBody>
      </p:sp>
      <p:sp>
        <p:nvSpPr>
          <p:cNvPr id="13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5616624" cy="3600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de-DE"/>
          </a:p>
        </p:txBody>
      </p:sp>
      <p:sp>
        <p:nvSpPr>
          <p:cNvPr id="15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668344" y="6381328"/>
            <a:ext cx="946448" cy="36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F3D70AD2-5D73-4088-99EF-34FA8DCD3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6432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457200" y="1008000"/>
            <a:ext cx="8229600" cy="720000"/>
          </a:xfrm>
        </p:spPr>
        <p:txBody>
          <a:bodyPr/>
          <a:lstStyle/>
          <a:p>
            <a:r>
              <a:rPr lang="de-DE" dirty="0"/>
              <a:t>Überschrift 30 </a:t>
            </a:r>
            <a:r>
              <a:rPr lang="de-DE" dirty="0" err="1"/>
              <a:t>pt</a:t>
            </a:r>
            <a:endParaRPr lang="de-DE" dirty="0"/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15"/>
          </p:nvPr>
        </p:nvSpPr>
        <p:spPr>
          <a:xfrm>
            <a:off x="6300192" y="6381328"/>
            <a:ext cx="1296144" cy="3600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3DE8B85A-E8A2-476F-B3ED-CE20548CB785}" type="datetime1">
              <a:rPr lang="de-DE" smtClean="0"/>
              <a:t>04.12.2018</a:t>
            </a:fld>
            <a:endParaRPr lang="de-DE"/>
          </a:p>
        </p:txBody>
      </p:sp>
      <p:sp>
        <p:nvSpPr>
          <p:cNvPr id="10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5616624" cy="3600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de-DE"/>
          </a:p>
        </p:txBody>
      </p:sp>
      <p:sp>
        <p:nvSpPr>
          <p:cNvPr id="11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668344" y="6381328"/>
            <a:ext cx="946448" cy="36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F3D70AD2-5D73-4088-99EF-34FA8DCD3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3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3"/>
          <p:cNvSpPr>
            <a:spLocks noGrp="1"/>
          </p:cNvSpPr>
          <p:nvPr>
            <p:ph type="dt" sz="half" idx="2"/>
          </p:nvPr>
        </p:nvSpPr>
        <p:spPr>
          <a:xfrm>
            <a:off x="6300192" y="6381328"/>
            <a:ext cx="1296144" cy="3600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E619163E-2DC1-4B9E-854F-F69774EAC27A}" type="datetime1">
              <a:rPr lang="de-DE" smtClean="0"/>
              <a:t>04.12.2018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5616624" cy="3600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668344" y="6381328"/>
            <a:ext cx="946448" cy="36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F3D70AD2-5D73-4088-99EF-34FA8DCD301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850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2"/>
              </a:solidFill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008000"/>
            <a:ext cx="8229600" cy="720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de-DE" dirty="0"/>
              <a:t>Überschrift 30 </a:t>
            </a:r>
            <a:r>
              <a:rPr lang="de-DE" dirty="0" err="1"/>
              <a:t>pt</a:t>
            </a:r>
            <a:r>
              <a:rPr lang="de-DE" dirty="0"/>
              <a:t> bearbeiten mit 3xKlick</a:t>
            </a:r>
          </a:p>
        </p:txBody>
      </p:sp>
      <p:sp>
        <p:nvSpPr>
          <p:cNvPr id="3" name="Textplatzhalter 2"/>
          <p:cNvSpPr>
            <a:spLocks noGrp="1" noChangeAspect="1"/>
          </p:cNvSpPr>
          <p:nvPr>
            <p:ph type="body" idx="1"/>
          </p:nvPr>
        </p:nvSpPr>
        <p:spPr>
          <a:xfrm>
            <a:off x="457200" y="1844824"/>
            <a:ext cx="8229600" cy="428134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Text bearbeiten 24 </a:t>
            </a:r>
            <a:r>
              <a:rPr lang="de-DE" dirty="0" err="1"/>
              <a:t>pt</a:t>
            </a:r>
            <a:endParaRPr lang="de-DE" dirty="0"/>
          </a:p>
          <a:p>
            <a:pPr lvl="1"/>
            <a:r>
              <a:rPr lang="de-DE" dirty="0"/>
              <a:t>Zweite Ebene 20 </a:t>
            </a:r>
            <a:r>
              <a:rPr lang="de-DE" dirty="0" err="1"/>
              <a:t>pt</a:t>
            </a:r>
            <a:endParaRPr lang="de-DE" dirty="0"/>
          </a:p>
          <a:p>
            <a:pPr lvl="2"/>
            <a:r>
              <a:rPr lang="de-DE" dirty="0"/>
              <a:t>Dritte Ebene 20 </a:t>
            </a:r>
            <a:r>
              <a:rPr lang="de-DE" dirty="0" err="1"/>
              <a:t>pt</a:t>
            </a:r>
            <a:endParaRPr lang="de-DE" dirty="0"/>
          </a:p>
          <a:p>
            <a:pPr lvl="3"/>
            <a:r>
              <a:rPr lang="de-DE" dirty="0"/>
              <a:t>Vierte Ebene 18 </a:t>
            </a:r>
            <a:r>
              <a:rPr lang="de-DE" dirty="0" err="1"/>
              <a:t>pt</a:t>
            </a:r>
            <a:endParaRPr lang="de-DE" dirty="0"/>
          </a:p>
          <a:p>
            <a:pPr lvl="4"/>
            <a:r>
              <a:rPr lang="de-DE" dirty="0"/>
              <a:t>Fünfte Ebene 18 </a:t>
            </a:r>
            <a:r>
              <a:rPr lang="de-DE" dirty="0" err="1"/>
              <a:t>pt</a:t>
            </a:r>
            <a:endParaRPr lang="de-DE" dirty="0"/>
          </a:p>
          <a:p>
            <a:pPr lvl="0"/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>
          <a:xfrm>
            <a:off x="6300192" y="6381328"/>
            <a:ext cx="1296144" cy="3600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98BB1CBD-FF4A-489F-8769-FB69314956D8}" type="datetime1">
              <a:rPr lang="de-DE" smtClean="0"/>
              <a:t>04.12.2018</a:t>
            </a:fld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67544" y="6381328"/>
            <a:ext cx="5616624" cy="360000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668344" y="6381328"/>
            <a:ext cx="946448" cy="360000"/>
          </a:xfrm>
          <a:prstGeom prst="rect">
            <a:avLst/>
          </a:prstGeom>
        </p:spPr>
        <p:txBody>
          <a:bodyPr lIns="0" tIns="0" rIns="0" bIns="0" anchor="ctr" anchorCtr="0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F3D70AD2-5D73-4088-99EF-34FA8DCD301C}" type="slidenum">
              <a:rPr lang="de-DE" smtClean="0"/>
              <a:t>‹Nr.›</a:t>
            </a:fld>
            <a:endParaRPr lang="de-DE"/>
          </a:p>
        </p:txBody>
      </p:sp>
      <p:pic>
        <p:nvPicPr>
          <p:cNvPr id="10" name="Grafik 9" descr="02-PPT BG-BAU-Folgeseite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9144000" cy="984058"/>
          </a:xfrm>
          <a:prstGeom prst="rect">
            <a:avLst/>
          </a:prstGeom>
        </p:spPr>
      </p:pic>
      <p:pic>
        <p:nvPicPr>
          <p:cNvPr id="11" name="Grafik 10" descr="02-PPT BG-BAU-Folgeseite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9144000" cy="984058"/>
          </a:xfrm>
          <a:prstGeom prst="rect">
            <a:avLst/>
          </a:prstGeom>
        </p:spPr>
      </p:pic>
      <p:pic>
        <p:nvPicPr>
          <p:cNvPr id="12" name="Grafik 11" descr="02-PPT BG-BAU-Folgeseite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9144000" cy="984058"/>
          </a:xfrm>
          <a:prstGeom prst="rect">
            <a:avLst/>
          </a:prstGeom>
        </p:spPr>
      </p:pic>
      <p:pic>
        <p:nvPicPr>
          <p:cNvPr id="13" name="Grafik 12" descr="02-PPT BG-BAU-Folgeseite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9144000" cy="984058"/>
          </a:xfrm>
          <a:prstGeom prst="rect">
            <a:avLst/>
          </a:prstGeom>
        </p:spPr>
      </p:pic>
      <p:pic>
        <p:nvPicPr>
          <p:cNvPr id="14" name="Grafik 13" descr="02-PPT BG-BAU-Folgeseite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9144000" cy="984058"/>
          </a:xfrm>
          <a:prstGeom prst="rect">
            <a:avLst/>
          </a:prstGeom>
        </p:spPr>
      </p:pic>
      <p:pic>
        <p:nvPicPr>
          <p:cNvPr id="15" name="Grafik 14" descr="02-PPT BG-BAU-Folgeseite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9144000" cy="984058"/>
          </a:xfrm>
          <a:prstGeom prst="rect">
            <a:avLst/>
          </a:prstGeom>
        </p:spPr>
      </p:pic>
      <p:pic>
        <p:nvPicPr>
          <p:cNvPr id="16" name="Grafik 15" descr="02-PPT BG-BAU-Folgeseite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0" y="0"/>
            <a:ext cx="9144000" cy="984058"/>
          </a:xfrm>
          <a:prstGeom prst="rect">
            <a:avLst/>
          </a:prstGeom>
        </p:spPr>
      </p:pic>
      <p:pic>
        <p:nvPicPr>
          <p:cNvPr id="17" name="Picture 26" descr="02 BGN PPT-Kopf-150dpi_4zu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982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8966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spcAft>
          <a:spcPts val="1200"/>
        </a:spcAft>
        <a:buFont typeface="Arial" pitchFamily="34" charset="0"/>
        <a:buChar char="•"/>
        <a:defRPr sz="24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628650" marR="0" indent="-268288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1200"/>
        </a:spcAft>
        <a:buClrTx/>
        <a:buSzTx/>
        <a:buFont typeface="Arial" pitchFamily="34" charset="0"/>
        <a:buChar char="•"/>
        <a:tabLst/>
        <a:defRPr sz="2000" b="0" kern="1200" baseline="0">
          <a:solidFill>
            <a:schemeClr val="accent1"/>
          </a:solidFill>
          <a:latin typeface="+mn-lt"/>
          <a:ea typeface="+mn-ea"/>
          <a:cs typeface="+mn-cs"/>
        </a:defRPr>
      </a:lvl2pPr>
      <a:lvl3pPr marL="895350" marR="0" indent="-2667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1200"/>
        </a:spcAft>
        <a:buClrTx/>
        <a:buSzTx/>
        <a:buFont typeface="Arial" pitchFamily="34" charset="0"/>
        <a:buChar char="•"/>
        <a:tabLst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63638" marR="0" indent="-268288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600"/>
        </a:spcAft>
        <a:buClrTx/>
        <a:buSzTx/>
        <a:buFont typeface="Arial" pitchFamily="34" charset="0"/>
        <a:buChar char="•"/>
        <a:tabLst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431925" marR="0" indent="-268288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itchFamily="34" charset="0"/>
        <a:buChar char="•"/>
        <a:tabLst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Gefahrtarif 2019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Änderungen und Anpassungen</a:t>
            </a:r>
          </a:p>
        </p:txBody>
      </p:sp>
    </p:spTree>
    <p:extLst>
      <p:ext uri="{BB962C8B-B14F-4D97-AF65-F5344CB8AC3E}">
        <p14:creationId xmlns:p14="http://schemas.microsoft.com/office/powerpoint/2010/main" val="1790485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Gefahrtarif 2019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40"/>
          </a:xfrm>
        </p:spPr>
        <p:txBody>
          <a:bodyPr/>
          <a:lstStyle/>
          <a:p>
            <a:pPr marL="0" indent="0">
              <a:buNone/>
            </a:pPr>
            <a:r>
              <a:rPr lang="de-DE" b="0" dirty="0"/>
              <a:t>Der neue Gefahrtarif ist näher am eigenen Risiko, näher an der Wirtschaft und damit auch näher an Ihrem Unternehmen.</a:t>
            </a:r>
          </a:p>
          <a:p>
            <a:pPr marL="0" indent="0">
              <a:buNone/>
            </a:pPr>
            <a:r>
              <a:rPr lang="de-DE" b="0" dirty="0"/>
              <a:t>Sie haben Fragen? Besuchen Sie unsere Website, schreiben uns eine Mail und oder rufen unsere Hotline an. Wir sind für Sie da. </a:t>
            </a:r>
          </a:p>
          <a:p>
            <a:pPr marL="0" indent="0">
              <a:buNone/>
            </a:pPr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D70AD2-5D73-4088-99EF-34FA8DCD301C}" type="slidenum">
              <a:rPr lang="de-DE" smtClean="0"/>
              <a:t>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A5AA91E8-AF0C-41AF-8682-DF3DDCAA08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720405"/>
            <a:ext cx="2664296" cy="2405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862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Rückblick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44824"/>
            <a:ext cx="5987008" cy="4281340"/>
          </a:xfrm>
        </p:spPr>
        <p:txBody>
          <a:bodyPr/>
          <a:lstStyle/>
          <a:p>
            <a:pPr marL="0" indent="0">
              <a:buNone/>
            </a:pPr>
            <a:r>
              <a:rPr lang="de-DE" b="0" dirty="0"/>
              <a:t>Der Gefahrtarif 2014 enthält Gefahrengemeinschaften, die Gewerbe-gruppen zu Gefahrtarifstellen zusammen-fasst. Diese orientieren sich am sog. Technologie-, Produkt- oder Rohstoffprinzip. </a:t>
            </a:r>
          </a:p>
          <a:p>
            <a:pPr marL="0" indent="0">
              <a:buNone/>
            </a:pPr>
            <a:r>
              <a:rPr lang="de-DE" dirty="0"/>
              <a:t>Problem: </a:t>
            </a:r>
          </a:p>
          <a:p>
            <a:pPr marL="0" indent="0">
              <a:buNone/>
            </a:pPr>
            <a:r>
              <a:rPr lang="de-DE" b="0" dirty="0"/>
              <a:t>Einige Gewerbegruppen sind heute kaum mehr unterscheidbar. Deswegen werden Gewerbegruppen zusammengelegt bzw. miteinander verschmolzen. 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D70AD2-5D73-4088-99EF-34FA8DCD301C}" type="slidenum">
              <a:rPr lang="de-DE" smtClean="0"/>
              <a:t>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9C69215-3548-4384-885C-93D78943FD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3257" y="1988840"/>
            <a:ext cx="2647389" cy="134096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739B5FA1-BCAC-45E4-8231-57E3B3ADDC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0348" y="4293096"/>
            <a:ext cx="2193208" cy="1369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506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Gefahrtarif 2019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5544616"/>
          </a:xfrm>
        </p:spPr>
        <p:txBody>
          <a:bodyPr/>
          <a:lstStyle/>
          <a:p>
            <a:pPr marL="0" indent="0">
              <a:buNone/>
            </a:pPr>
            <a:r>
              <a:rPr lang="de-DE" b="0" dirty="0"/>
              <a:t>Diese Gewerbegruppen wurden verschmolzen: </a:t>
            </a:r>
          </a:p>
          <a:p>
            <a:pPr marL="987425" lvl="1" indent="-457200">
              <a:spcBef>
                <a:spcPts val="600"/>
              </a:spcBef>
              <a:spcAft>
                <a:spcPts val="600"/>
              </a:spcAft>
              <a:defRPr/>
            </a:pPr>
            <a:r>
              <a:rPr lang="de-DE" altLang="de-DE" dirty="0"/>
              <a:t>GWG 85 und 86 (Tabakverarbeitung)</a:t>
            </a:r>
          </a:p>
          <a:p>
            <a:pPr marL="987425" lvl="1" indent="-457200">
              <a:spcBef>
                <a:spcPts val="600"/>
              </a:spcBef>
              <a:spcAft>
                <a:spcPts val="600"/>
              </a:spcAft>
              <a:defRPr/>
            </a:pPr>
            <a:r>
              <a:rPr lang="de-DE" altLang="de-DE" dirty="0"/>
              <a:t>GWG 41 und 65 (Essenzen und Essigherstellung)</a:t>
            </a:r>
          </a:p>
          <a:p>
            <a:pPr marL="987425" lvl="1" indent="-457200">
              <a:spcBef>
                <a:spcPts val="600"/>
              </a:spcBef>
              <a:spcAft>
                <a:spcPts val="600"/>
              </a:spcAft>
              <a:defRPr/>
            </a:pPr>
            <a:r>
              <a:rPr lang="de-DE" altLang="de-DE" dirty="0"/>
              <a:t>GWG 45 und 46 (Getränkeherstellung)</a:t>
            </a:r>
          </a:p>
          <a:p>
            <a:pPr marL="987425" lvl="1" indent="-457200">
              <a:spcBef>
                <a:spcPts val="600"/>
              </a:spcBef>
              <a:spcAft>
                <a:spcPts val="600"/>
              </a:spcAft>
              <a:defRPr/>
            </a:pPr>
            <a:r>
              <a:rPr lang="de-DE" altLang="de-DE" dirty="0"/>
              <a:t>GWG 62 und 64 (Brennereien und Spirituosenherstellung)</a:t>
            </a:r>
          </a:p>
          <a:p>
            <a:pPr marL="987425" lvl="1" indent="-457200">
              <a:spcBef>
                <a:spcPts val="600"/>
              </a:spcBef>
              <a:spcAft>
                <a:spcPts val="600"/>
              </a:spcAft>
              <a:defRPr/>
            </a:pPr>
            <a:r>
              <a:rPr lang="de-DE" altLang="de-DE" dirty="0"/>
              <a:t>GWG 51 und 52 (Mehl- und Futterschrotmühlen)</a:t>
            </a:r>
          </a:p>
          <a:p>
            <a:pPr marL="987425" lvl="1" indent="-457200">
              <a:spcBef>
                <a:spcPct val="50000"/>
              </a:spcBef>
              <a:buFont typeface="Wingdings" panose="05000000000000000000" pitchFamily="2" charset="2"/>
              <a:buChar char="Ø"/>
              <a:defRPr/>
            </a:pPr>
            <a:endParaRPr lang="de-DE" altLang="de-DE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D70AD2-5D73-4088-99EF-34FA8DCD301C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0427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08000"/>
            <a:ext cx="8229600" cy="720000"/>
          </a:xfrm>
        </p:spPr>
        <p:txBody>
          <a:bodyPr/>
          <a:lstStyle/>
          <a:p>
            <a:r>
              <a:rPr lang="de-DE" dirty="0"/>
              <a:t>Gefahrtarif 2019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3527042"/>
          </a:xfrm>
        </p:spPr>
        <p:txBody>
          <a:bodyPr/>
          <a:lstStyle/>
          <a:p>
            <a:pPr marL="987425" lvl="1" indent="-457200">
              <a:spcBef>
                <a:spcPts val="600"/>
              </a:spcBef>
              <a:spcAft>
                <a:spcPts val="600"/>
              </a:spcAft>
              <a:defRPr/>
            </a:pPr>
            <a:r>
              <a:rPr lang="de-DE" dirty="0"/>
              <a:t>Süßwaren und Zuckerwaren</a:t>
            </a:r>
          </a:p>
          <a:p>
            <a:pPr marL="987425" lvl="1" indent="-457200">
              <a:spcBef>
                <a:spcPts val="600"/>
              </a:spcBef>
              <a:spcAft>
                <a:spcPts val="600"/>
              </a:spcAft>
              <a:defRPr/>
            </a:pPr>
            <a:r>
              <a:rPr lang="de-DE" dirty="0"/>
              <a:t>Feinkost, Ketchup und Saucen</a:t>
            </a:r>
          </a:p>
          <a:p>
            <a:pPr marL="987425" lvl="1" indent="-457200">
              <a:spcBef>
                <a:spcPts val="600"/>
              </a:spcBef>
              <a:spcAft>
                <a:spcPts val="600"/>
              </a:spcAft>
              <a:defRPr/>
            </a:pPr>
            <a:r>
              <a:rPr lang="de-DE" dirty="0"/>
              <a:t>Backpulver und Backmittel/-zutaten</a:t>
            </a:r>
          </a:p>
          <a:p>
            <a:pPr marL="987425" lvl="1" indent="-457200">
              <a:spcBef>
                <a:spcPts val="600"/>
              </a:spcBef>
              <a:spcAft>
                <a:spcPts val="600"/>
              </a:spcAft>
              <a:defRPr/>
            </a:pPr>
            <a:r>
              <a:rPr lang="de-DE" dirty="0"/>
              <a:t>Tierfutter</a:t>
            </a:r>
          </a:p>
          <a:p>
            <a:pPr marL="987425" lvl="1" indent="-457200">
              <a:spcBef>
                <a:spcPts val="600"/>
              </a:spcBef>
              <a:spcAft>
                <a:spcPts val="600"/>
              </a:spcAft>
              <a:defRPr/>
            </a:pPr>
            <a:r>
              <a:rPr lang="de-DE" dirty="0"/>
              <a:t>Dienstleistun</a:t>
            </a:r>
            <a:r>
              <a:rPr lang="de-DE" b="0" dirty="0"/>
              <a:t>gsunternehmen in der Fleischwirtschaft</a:t>
            </a:r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D70AD2-5D73-4088-99EF-34FA8DCD301C}" type="slidenum">
              <a:rPr lang="de-DE" smtClean="0"/>
              <a:t>4</a:t>
            </a:fld>
            <a:endParaRPr lang="de-DE"/>
          </a:p>
        </p:txBody>
      </p:sp>
      <p:sp>
        <p:nvSpPr>
          <p:cNvPr id="5" name="Rechteck 4"/>
          <p:cNvSpPr/>
          <p:nvPr/>
        </p:nvSpPr>
        <p:spPr>
          <a:xfrm>
            <a:off x="467544" y="1772816"/>
            <a:ext cx="79208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chemeClr val="accent1"/>
                </a:solidFill>
              </a:rPr>
              <a:t>Weitere Verschmelzungen / Anpassungen: </a:t>
            </a:r>
          </a:p>
        </p:txBody>
      </p:sp>
    </p:spTree>
    <p:extLst>
      <p:ext uri="{BB962C8B-B14F-4D97-AF65-F5344CB8AC3E}">
        <p14:creationId xmlns:p14="http://schemas.microsoft.com/office/powerpoint/2010/main" val="3289717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Gefahrtarif 2019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44824"/>
            <a:ext cx="5770984" cy="4281340"/>
          </a:xfrm>
        </p:spPr>
        <p:txBody>
          <a:bodyPr/>
          <a:lstStyle/>
          <a:p>
            <a:pPr marL="0" indent="0">
              <a:buNone/>
            </a:pPr>
            <a:r>
              <a:rPr lang="de-DE" b="0" dirty="0"/>
              <a:t>Für den Gefahrtarif ab 2019 werden die </a:t>
            </a:r>
            <a:r>
              <a:rPr lang="de-DE" b="0"/>
              <a:t>Gefahrtarifstellen mehr </a:t>
            </a:r>
            <a:r>
              <a:rPr lang="de-DE" b="0" dirty="0"/>
              <a:t>als bisher nach der Belastung der Gewerbegruppen gebildet. </a:t>
            </a:r>
          </a:p>
          <a:p>
            <a:pPr marL="0" indent="0">
              <a:buNone/>
            </a:pPr>
            <a:r>
              <a:rPr lang="de-DE" b="0" dirty="0"/>
              <a:t>Entscheidend für die Gefahrtarifstelle ist nun also die tatsächliche Belastung durch Unfälle und Berufskrankheiten. </a:t>
            </a:r>
          </a:p>
          <a:p>
            <a:pPr marL="0" indent="0">
              <a:buNone/>
            </a:pPr>
            <a:r>
              <a:rPr lang="de-DE" altLang="de-DE" b="0" dirty="0"/>
              <a:t>Zusammenlegung von Gewerbegruppen mit ähnlichem Unfallrisiko – </a:t>
            </a:r>
            <a:r>
              <a:rPr lang="de-DE" altLang="de-DE" b="0" dirty="0">
                <a:solidFill>
                  <a:schemeClr val="tx2"/>
                </a:solidFill>
              </a:rPr>
              <a:t>max. </a:t>
            </a:r>
            <a:r>
              <a:rPr lang="de-DE" altLang="de-DE" sz="2400" b="0" dirty="0">
                <a:solidFill>
                  <a:schemeClr val="tx2"/>
                </a:solidFill>
              </a:rPr>
              <a:t>10% Abweichung vom Durchschnitt der </a:t>
            </a:r>
            <a:r>
              <a:rPr lang="de-DE" altLang="de-DE" sz="2600" b="0" dirty="0">
                <a:solidFill>
                  <a:schemeClr val="tx2"/>
                </a:solidFill>
              </a:rPr>
              <a:t>Gefahrtarifstelle</a:t>
            </a: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D70AD2-5D73-4088-99EF-34FA8DCD301C}" type="slidenum">
              <a:rPr lang="de-DE" smtClean="0"/>
              <a:t>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9F8E7E84-ADE9-48B9-B044-4AF0690A2D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6423" y="1628800"/>
            <a:ext cx="2627784" cy="1316745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DF55F0E1-9DA4-4610-A174-82BF4398EA3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4293096"/>
            <a:ext cx="2880320" cy="151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244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Gefahrtarif 2019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44824"/>
            <a:ext cx="5266928" cy="4281340"/>
          </a:xfrm>
        </p:spPr>
        <p:txBody>
          <a:bodyPr/>
          <a:lstStyle/>
          <a:p>
            <a:pPr marL="0" indent="0">
              <a:buNone/>
            </a:pPr>
            <a:r>
              <a:rPr lang="de-DE" b="0" dirty="0"/>
              <a:t>Hintergrund: </a:t>
            </a:r>
          </a:p>
          <a:p>
            <a:pPr marL="0" indent="0">
              <a:buNone/>
            </a:pPr>
            <a:r>
              <a:rPr lang="de-DE" b="0" dirty="0"/>
              <a:t>Früher haben Betriebe mit niedrigen Belastungen solche mit hohen Belastungen teils mitfinanziert. </a:t>
            </a:r>
          </a:p>
          <a:p>
            <a:pPr marL="0" indent="0">
              <a:buNone/>
            </a:pPr>
            <a:r>
              <a:rPr lang="de-DE" b="0" dirty="0"/>
              <a:t>Beispiel ist die </a:t>
            </a:r>
            <a:r>
              <a:rPr lang="de-DE" b="0"/>
              <a:t>Fischverarbeitung, die </a:t>
            </a:r>
            <a:r>
              <a:rPr lang="de-DE" b="0" dirty="0"/>
              <a:t>bisher zur Gefahrklasse 3,32 gehörte. Durch das alte Prinzip wurde dabei nicht die tatsächliche Belastung, sondern die technologische Nähe zu anderen Gewerbegruppen abgebildet.</a:t>
            </a:r>
            <a:endParaRPr lang="de-DE" altLang="de-DE" sz="2600" b="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D70AD2-5D73-4088-99EF-34FA8DCD301C}" type="slidenum">
              <a:rPr lang="de-DE" smtClean="0"/>
              <a:t>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504A139-2EFB-41A5-A65C-1F110C9DE17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9515" y="2348880"/>
            <a:ext cx="2803346" cy="3068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575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Gefahrtarif 2019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44824"/>
            <a:ext cx="6635080" cy="4281340"/>
          </a:xfrm>
        </p:spPr>
        <p:txBody>
          <a:bodyPr/>
          <a:lstStyle/>
          <a:p>
            <a:pPr marL="0" indent="0">
              <a:buNone/>
            </a:pPr>
            <a:r>
              <a:rPr lang="de-DE" b="0" dirty="0"/>
              <a:t>Hintergrund: </a:t>
            </a:r>
          </a:p>
          <a:p>
            <a:pPr marL="0" indent="0">
              <a:buNone/>
            </a:pPr>
            <a:r>
              <a:rPr lang="de-DE" b="0" dirty="0"/>
              <a:t>Durch die neue Herangehensweise zeigt sich, dass die tatsächliche Belastung deutlich höher ist.</a:t>
            </a:r>
          </a:p>
          <a:p>
            <a:pPr marL="0" indent="0">
              <a:buNone/>
            </a:pPr>
            <a:r>
              <a:rPr lang="de-DE" b="0" dirty="0"/>
              <a:t>Deshalb befinden sich die fischverarbeitenden Unternehmen jetzt zusammen mit ähnlich belasteten in der Gefahrklasse 4,78.</a:t>
            </a:r>
          </a:p>
          <a:p>
            <a:pPr marL="0" indent="0">
              <a:buNone/>
            </a:pPr>
            <a:r>
              <a:rPr lang="de-DE" b="0" dirty="0"/>
              <a:t>Andere Branchen hingegen profitieren vom neuen System, etwa Speiseeishersteller, Mälzereien oder auch Zirkusse und Schausteller.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D70AD2-5D73-4088-99EF-34FA8DCD301C}" type="slidenum">
              <a:rPr lang="de-DE" smtClean="0"/>
              <a:t>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7FA0DC0-934E-4D82-9A1C-14921ABF72C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924944"/>
            <a:ext cx="2394228" cy="1656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874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Gefahrtarif 2019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40"/>
          </a:xfrm>
        </p:spPr>
        <p:txBody>
          <a:bodyPr/>
          <a:lstStyle/>
          <a:p>
            <a:pPr marL="0" indent="0">
              <a:buNone/>
            </a:pPr>
            <a:r>
              <a:rPr lang="de-DE" b="0" dirty="0"/>
              <a:t>Das ist neu in der Gefahrtarifstelle 8:</a:t>
            </a:r>
          </a:p>
          <a:p>
            <a:pPr marL="0" indent="0">
              <a:buNone/>
            </a:pPr>
            <a:r>
              <a:rPr lang="de-DE" dirty="0"/>
              <a:t>Gaststätten, Beherbergungsunternehmen</a:t>
            </a:r>
          </a:p>
          <a:p>
            <a:pPr marL="0" indent="0">
              <a:buNone/>
            </a:pPr>
            <a:endParaRPr lang="de-DE" b="0" dirty="0"/>
          </a:p>
          <a:p>
            <a:pPr marL="0" indent="0">
              <a:buNone/>
            </a:pPr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D70AD2-5D73-4088-99EF-34FA8DCD301C}" type="slidenum">
              <a:rPr lang="de-DE" smtClean="0"/>
              <a:t>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76877A8A-F1CF-42E4-B0E0-0215B3BFB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4154200"/>
            <a:ext cx="8157592" cy="786968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8E2A62B2-C264-49D2-B81A-A420205156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877" y="2979225"/>
            <a:ext cx="8191500" cy="1152525"/>
          </a:xfrm>
          <a:prstGeom prst="rect">
            <a:avLst/>
          </a:prstGeom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8F0A5886-8A32-4D75-A54C-384A2218DBDC}"/>
              </a:ext>
            </a:extLst>
          </p:cNvPr>
          <p:cNvSpPr/>
          <p:nvPr/>
        </p:nvSpPr>
        <p:spPr>
          <a:xfrm>
            <a:off x="1835696" y="4077072"/>
            <a:ext cx="2448272" cy="30984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3D4816A2-6551-4BF9-9E74-5686D1BDB88E}"/>
              </a:ext>
            </a:extLst>
          </p:cNvPr>
          <p:cNvSpPr/>
          <p:nvPr/>
        </p:nvSpPr>
        <p:spPr>
          <a:xfrm>
            <a:off x="6516216" y="4077072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5C2F76D4-1917-4C44-B3DE-4C31BA9420C1}"/>
              </a:ext>
            </a:extLst>
          </p:cNvPr>
          <p:cNvSpPr/>
          <p:nvPr/>
        </p:nvSpPr>
        <p:spPr>
          <a:xfrm>
            <a:off x="7349480" y="4077072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4EE8A93F-F381-4308-B7D1-948AA1C22412}"/>
              </a:ext>
            </a:extLst>
          </p:cNvPr>
          <p:cNvSpPr/>
          <p:nvPr/>
        </p:nvSpPr>
        <p:spPr>
          <a:xfrm>
            <a:off x="8172400" y="4077072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837FE9D9-D02E-44AA-955D-12A4E5FB3A3D}"/>
              </a:ext>
            </a:extLst>
          </p:cNvPr>
          <p:cNvSpPr/>
          <p:nvPr/>
        </p:nvSpPr>
        <p:spPr>
          <a:xfrm>
            <a:off x="429846" y="4087977"/>
            <a:ext cx="504056" cy="28803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70312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Gefahrtarif 2019 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40"/>
          </a:xfrm>
        </p:spPr>
        <p:txBody>
          <a:bodyPr/>
          <a:lstStyle/>
          <a:p>
            <a:pPr marL="0" indent="0">
              <a:buNone/>
            </a:pPr>
            <a:r>
              <a:rPr lang="de-DE" b="0" dirty="0"/>
              <a:t>Das ist neu in der Gefahrtarifstelle 8:</a:t>
            </a:r>
          </a:p>
          <a:p>
            <a:pPr marL="0" indent="0">
              <a:buNone/>
            </a:pPr>
            <a:r>
              <a:rPr lang="de-DE" dirty="0"/>
              <a:t>Gaststätten, Beherbergungsunternehmen</a:t>
            </a:r>
          </a:p>
          <a:p>
            <a:pPr marL="0" indent="0">
              <a:buNone/>
            </a:pPr>
            <a:r>
              <a:rPr lang="de-DE" b="0" dirty="0"/>
              <a:t>Gefahrklasse zum 1.1.2014: 3,87</a:t>
            </a:r>
          </a:p>
          <a:p>
            <a:pPr marL="0" indent="0">
              <a:buNone/>
            </a:pPr>
            <a:r>
              <a:rPr lang="de-DE" b="0" dirty="0"/>
              <a:t>Belastungsziffer der eigenen Gewerbegruppe: 3,30</a:t>
            </a:r>
          </a:p>
          <a:p>
            <a:pPr marL="0" indent="0">
              <a:buNone/>
            </a:pPr>
            <a:r>
              <a:rPr lang="de-DE" b="0" dirty="0"/>
              <a:t>Durchschnitt der neuen Gefahrtarifstelle: 3,33</a:t>
            </a:r>
          </a:p>
          <a:p>
            <a:pPr marL="0" indent="0">
              <a:buNone/>
            </a:pPr>
            <a:r>
              <a:rPr lang="de-DE" b="0" dirty="0"/>
              <a:t>Neue Gefahrklasse ab 1.1.2019: 3,33</a:t>
            </a:r>
          </a:p>
          <a:p>
            <a:pPr marL="0" indent="0">
              <a:buNone/>
            </a:pPr>
            <a:endParaRPr lang="de-DE" b="0" dirty="0"/>
          </a:p>
          <a:p>
            <a:pPr marL="0" indent="0">
              <a:buNone/>
            </a:pPr>
            <a:endParaRPr lang="de-DE" b="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F3D70AD2-5D73-4088-99EF-34FA8DCD301C}" type="slidenum">
              <a:rPr lang="de-DE" smtClean="0"/>
              <a:t>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3092411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CD_BG ">
      <a:dk1>
        <a:sysClr val="windowText" lastClr="000000"/>
      </a:dk1>
      <a:lt1>
        <a:sysClr val="window" lastClr="FFFFFF"/>
      </a:lt1>
      <a:dk2>
        <a:srgbClr val="004994"/>
      </a:dk2>
      <a:lt2>
        <a:srgbClr val="E4E4E4"/>
      </a:lt2>
      <a:accent1>
        <a:srgbClr val="555555"/>
      </a:accent1>
      <a:accent2>
        <a:srgbClr val="D40F14"/>
      </a:accent2>
      <a:accent3>
        <a:srgbClr val="0095DB"/>
      </a:accent3>
      <a:accent4>
        <a:srgbClr val="51AE31"/>
      </a:accent4>
      <a:accent5>
        <a:srgbClr val="F39200"/>
      </a:accent5>
      <a:accent6>
        <a:srgbClr val="008C8E"/>
      </a:accent6>
      <a:hlink>
        <a:srgbClr val="004994"/>
      </a:hlink>
      <a:folHlink>
        <a:srgbClr val="B80D78"/>
      </a:folHlink>
    </a:clrScheme>
    <a:fontScheme name="CD_BG 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384</Words>
  <Application>Microsoft Office PowerPoint</Application>
  <PresentationFormat>Bildschirmpräsentation (4:3)</PresentationFormat>
  <Paragraphs>58</Paragraphs>
  <Slides>10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blank</vt:lpstr>
      <vt:lpstr>Gefahrtarif 2019</vt:lpstr>
      <vt:lpstr>Rückblick</vt:lpstr>
      <vt:lpstr>Gefahrtarif 2019</vt:lpstr>
      <vt:lpstr>Gefahrtarif 2019</vt:lpstr>
      <vt:lpstr>Gefahrtarif 2019 </vt:lpstr>
      <vt:lpstr>Gefahrtarif 2019 </vt:lpstr>
      <vt:lpstr>Gefahrtarif 2019 </vt:lpstr>
      <vt:lpstr>Gefahrtarif 2019 </vt:lpstr>
      <vt:lpstr>Gefahrtarif 2019 </vt:lpstr>
      <vt:lpstr>Gefahrtarif 2019 </vt:lpstr>
    </vt:vector>
  </TitlesOfParts>
  <Company>Berufsgenossenschaften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Gefahrtarif 2019</dc:title>
  <dc:creator>Kehlenbach Petra</dc:creator>
  <cp:lastModifiedBy>Russo Giovanna</cp:lastModifiedBy>
  <cp:revision>194</cp:revision>
  <cp:lastPrinted>2018-08-28T06:47:04Z</cp:lastPrinted>
  <dcterms:created xsi:type="dcterms:W3CDTF">2017-07-07T10:20:51Z</dcterms:created>
  <dcterms:modified xsi:type="dcterms:W3CDTF">2018-12-04T11:03:01Z</dcterms:modified>
</cp:coreProperties>
</file>