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2" r:id="rId3"/>
    <p:sldId id="259" r:id="rId4"/>
    <p:sldId id="298" r:id="rId5"/>
    <p:sldId id="291" r:id="rId6"/>
    <p:sldId id="293" r:id="rId7"/>
    <p:sldId id="294" r:id="rId8"/>
    <p:sldId id="296" r:id="rId9"/>
    <p:sldId id="295" r:id="rId10"/>
    <p:sldId id="297" r:id="rId11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5" autoAdjust="0"/>
  </p:normalViewPr>
  <p:slideViewPr>
    <p:cSldViewPr>
      <p:cViewPr varScale="1">
        <p:scale>
          <a:sx n="82" d="100"/>
          <a:sy n="82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FD9B-A1B6-4BA2-B888-C6872AAF4D68}" type="datetimeFigureOut">
              <a:rPr lang="de-DE" smtClean="0"/>
              <a:t>04.12.2018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49531-D30D-40C3-BD55-CCB6B0756F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02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531-D30D-40C3-BD55-CCB6B0756F1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2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49531-D30D-40C3-BD55-CCB6B0756F1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62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051050" y="2130426"/>
            <a:ext cx="6407150" cy="1470025"/>
          </a:xfrm>
        </p:spPr>
        <p:txBody>
          <a:bodyPr lIns="0" tIns="0" rIns="0" bIns="0">
            <a:noAutofit/>
          </a:bodyPr>
          <a:lstStyle>
            <a:lvl1pPr>
              <a:defRPr sz="3400"/>
            </a:lvl1pPr>
          </a:lstStyle>
          <a:p>
            <a:r>
              <a:rPr lang="de-DE" dirty="0"/>
              <a:t>Titel bearbeiten 34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051050" y="3886200"/>
            <a:ext cx="6409382" cy="163103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bearbeiten 28 </a:t>
            </a:r>
            <a:r>
              <a:rPr lang="de-DE" dirty="0" err="1"/>
              <a:t>pt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51"/>
          <a:stretch/>
        </p:blipFill>
        <p:spPr bwMode="auto">
          <a:xfrm>
            <a:off x="0" y="5589240"/>
            <a:ext cx="9144001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2051720" y="6381328"/>
            <a:ext cx="5616624" cy="3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7F7EC055-3DF8-4110-8B0E-7928B60648E8}" type="datetime1">
              <a:rPr lang="de-DE" smtClean="0"/>
              <a:t>04.12.2018</a:t>
            </a:fld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51050" y="5589240"/>
            <a:ext cx="6409382" cy="72008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pic>
        <p:nvPicPr>
          <p:cNvPr id="10" name="Grafik 9" descr="01-PPT BG-BAU-Ti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99376"/>
          </a:xfrm>
          <a:prstGeom prst="rect">
            <a:avLst/>
          </a:prstGeom>
        </p:spPr>
      </p:pic>
      <p:pic>
        <p:nvPicPr>
          <p:cNvPr id="8" name="Grafik 7" descr="01-PPT BG-BAU-Ti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99376"/>
          </a:xfrm>
          <a:prstGeom prst="rect">
            <a:avLst/>
          </a:prstGeom>
        </p:spPr>
      </p:pic>
      <p:pic>
        <p:nvPicPr>
          <p:cNvPr id="11" name="Grafik 10" descr="01-PPT BG-BAU-Ti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99376"/>
          </a:xfrm>
          <a:prstGeom prst="rect">
            <a:avLst/>
          </a:prstGeom>
        </p:spPr>
      </p:pic>
      <p:pic>
        <p:nvPicPr>
          <p:cNvPr id="13" name="Grafik 12" descr="01-PPT BG-BAU-Ti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99376"/>
          </a:xfrm>
          <a:prstGeom prst="rect">
            <a:avLst/>
          </a:prstGeom>
        </p:spPr>
      </p:pic>
      <p:pic>
        <p:nvPicPr>
          <p:cNvPr id="14" name="Grafik 13" descr="01-PPT BG-BAU-Tit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99376"/>
          </a:xfrm>
          <a:prstGeom prst="rect">
            <a:avLst/>
          </a:prstGeom>
        </p:spPr>
      </p:pic>
      <p:pic>
        <p:nvPicPr>
          <p:cNvPr id="17" name="Picture 29" descr="01 BGN PPT-Kopf-150dpi_4z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83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Überschrift 30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pPr lvl="0"/>
            <a:r>
              <a:rPr lang="de-DE" dirty="0"/>
              <a:t>Text bearbeiten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 20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 20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Vierte Ebene 18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Fünfte Ebene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D10F2EC-B89F-4EA2-A3C2-66E95C653DD3}" type="datetime1">
              <a:rPr lang="de-DE" smtClean="0"/>
              <a:t>04.12.2018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16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313" y="4878485"/>
            <a:ext cx="821848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 bearbeiten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68313" y="1196751"/>
            <a:ext cx="8218487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Doppelklick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68313" y="5517232"/>
            <a:ext cx="8218487" cy="654969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 bearbeiten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AD378790-C1AC-42B6-940F-DBD15FBB47BC}" type="datetime1">
              <a:rPr lang="de-DE" smtClean="0"/>
              <a:t>04.12.2018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008000"/>
            <a:ext cx="8229600" cy="720000"/>
          </a:xfrm>
        </p:spPr>
        <p:txBody>
          <a:bodyPr/>
          <a:lstStyle/>
          <a:p>
            <a:r>
              <a:rPr lang="de-DE" dirty="0"/>
              <a:t>Überschrift 30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844824"/>
            <a:ext cx="3960000" cy="4281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bearbeiten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 20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 20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Vierte Ebene 18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Fünfte Ebene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1844824"/>
            <a:ext cx="3960000" cy="42813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bearbeiten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 20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 20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Vierte Ebene 18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Fünfte Ebene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B8010228-3B2B-4881-917B-1331BE7807E5}" type="datetime1">
              <a:rPr lang="de-DE" smtClean="0"/>
              <a:t>04.12.2018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99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008000"/>
            <a:ext cx="8229600" cy="720000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de-DE" dirty="0"/>
              <a:t>Gegenüberstellung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844825"/>
            <a:ext cx="3970784" cy="504055"/>
          </a:xfrm>
        </p:spPr>
        <p:txBody>
          <a:bodyPr lIns="0" tIns="0" rIns="0" bIns="0" anchor="ctr" anchorCtr="0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1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420889"/>
            <a:ext cx="3960000" cy="3705274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 bearbeiten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716016" y="1844824"/>
            <a:ext cx="3968180" cy="504055"/>
          </a:xfrm>
        </p:spPr>
        <p:txBody>
          <a:bodyPr lIns="0" tIns="0" rIns="0" bIns="0"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2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4716016" y="2420888"/>
            <a:ext cx="3960000" cy="3705274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 bearbeiten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FDC65F03-D682-48E6-9A0F-D77242927F11}" type="datetime1">
              <a:rPr lang="de-DE" smtClean="0"/>
              <a:t>04.12.2018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93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_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008000"/>
            <a:ext cx="8229600" cy="720000"/>
          </a:xfrm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r>
              <a:rPr lang="de-DE" dirty="0"/>
              <a:t>Gegenüberstellung farbig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844825"/>
            <a:ext cx="3970784" cy="504055"/>
          </a:xfrm>
          <a:solidFill>
            <a:srgbClr val="00499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0" tIns="0" rIns="0" bIns="0" anchor="ctr" anchorCtr="0"/>
          <a:lstStyle>
            <a:lvl1pPr marL="7200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1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420889"/>
            <a:ext cx="3960000" cy="3705274"/>
          </a:xfrm>
          <a:solidFill>
            <a:schemeClr val="bg2"/>
          </a:solidFill>
        </p:spPr>
        <p:txBody>
          <a:bodyPr lIns="0" tIns="0" rIns="0" bIns="0"/>
          <a:lstStyle>
            <a:lvl1pPr marL="342900" indent="-252413"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 bearbeiten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716016" y="1844824"/>
            <a:ext cx="3968180" cy="504055"/>
          </a:xfrm>
          <a:solidFill>
            <a:srgbClr val="00499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0" tIns="0" rIns="0" bIns="0" anchor="ctr" anchorCtr="0"/>
          <a:lstStyle>
            <a:lvl1pPr marL="7200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 2 24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4716016" y="2420888"/>
            <a:ext cx="3960000" cy="3705274"/>
          </a:xfrm>
          <a:solidFill>
            <a:schemeClr val="bg2"/>
          </a:solidFill>
        </p:spPr>
        <p:txBody>
          <a:bodyPr lIns="0" tIns="0" rIns="0" bIns="0"/>
          <a:lstStyle>
            <a:lvl1pPr marL="342900" indent="-252413"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 bearbeiten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Text 18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Text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5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7AA46EE3-10F6-4604-9686-DB68CC0FFA15}" type="datetime1">
              <a:rPr lang="de-DE" smtClean="0"/>
              <a:t>04.12.2018</a:t>
            </a:fld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43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008000"/>
            <a:ext cx="8229600" cy="720000"/>
          </a:xfrm>
        </p:spPr>
        <p:txBody>
          <a:bodyPr/>
          <a:lstStyle/>
          <a:p>
            <a:r>
              <a:rPr lang="de-DE" dirty="0"/>
              <a:t>Überschrift 30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3DE8B85A-E8A2-476F-B3ED-CE20548CB785}" type="datetime1">
              <a:rPr lang="de-DE" smtClean="0"/>
              <a:t>04.12.2018</a:t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E619163E-2DC1-4B9E-854F-F69774EAC27A}" type="datetime1">
              <a:rPr lang="de-DE" smtClean="0"/>
              <a:t>04.12.2018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50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2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Überschrift 30 </a:t>
            </a:r>
            <a:r>
              <a:rPr lang="de-DE" dirty="0" err="1"/>
              <a:t>pt</a:t>
            </a:r>
            <a:r>
              <a:rPr lang="de-DE" dirty="0"/>
              <a:t> bearbeiten mit 3xKlick</a:t>
            </a:r>
          </a:p>
        </p:txBody>
      </p:sp>
      <p:sp>
        <p:nvSpPr>
          <p:cNvPr id="3" name="Textplatzhalter 2"/>
          <p:cNvSpPr>
            <a:spLocks noGrp="1" noChangeAspect="1"/>
          </p:cNvSpPr>
          <p:nvPr>
            <p:ph type="body" idx="1"/>
          </p:nvPr>
        </p:nvSpPr>
        <p:spPr>
          <a:xfrm>
            <a:off x="457200" y="1844824"/>
            <a:ext cx="8229600" cy="42813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bearbeiten 24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 20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 20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Vierte Ebene 18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Fünfte Ebene 18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6300192" y="6381328"/>
            <a:ext cx="129614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8BB1CBD-FF4A-489F-8769-FB69314956D8}" type="datetime1">
              <a:rPr lang="de-DE" smtClean="0"/>
              <a:t>04.12.2018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381328"/>
            <a:ext cx="5616624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8344" y="6381328"/>
            <a:ext cx="946448" cy="36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3D70AD2-5D73-4088-99EF-34FA8DCD301C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02-PPT BG-BAU-Folgese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984058"/>
          </a:xfrm>
          <a:prstGeom prst="rect">
            <a:avLst/>
          </a:prstGeom>
        </p:spPr>
      </p:pic>
      <p:pic>
        <p:nvPicPr>
          <p:cNvPr id="11" name="Grafik 10" descr="02-PPT BG-BAU-Folgese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984058"/>
          </a:xfrm>
          <a:prstGeom prst="rect">
            <a:avLst/>
          </a:prstGeom>
        </p:spPr>
      </p:pic>
      <p:pic>
        <p:nvPicPr>
          <p:cNvPr id="12" name="Grafik 11" descr="02-PPT BG-BAU-Folgese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984058"/>
          </a:xfrm>
          <a:prstGeom prst="rect">
            <a:avLst/>
          </a:prstGeom>
        </p:spPr>
      </p:pic>
      <p:pic>
        <p:nvPicPr>
          <p:cNvPr id="13" name="Grafik 12" descr="02-PPT BG-BAU-Folgese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984058"/>
          </a:xfrm>
          <a:prstGeom prst="rect">
            <a:avLst/>
          </a:prstGeom>
        </p:spPr>
      </p:pic>
      <p:pic>
        <p:nvPicPr>
          <p:cNvPr id="14" name="Grafik 13" descr="02-PPT BG-BAU-Folgese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984058"/>
          </a:xfrm>
          <a:prstGeom prst="rect">
            <a:avLst/>
          </a:prstGeom>
        </p:spPr>
      </p:pic>
      <p:pic>
        <p:nvPicPr>
          <p:cNvPr id="15" name="Grafik 14" descr="02-PPT BG-BAU-Folgese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984058"/>
          </a:xfrm>
          <a:prstGeom prst="rect">
            <a:avLst/>
          </a:prstGeom>
        </p:spPr>
      </p:pic>
      <p:pic>
        <p:nvPicPr>
          <p:cNvPr id="16" name="Grafik 15" descr="02-PPT BG-BAU-Folgese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984058"/>
          </a:xfrm>
          <a:prstGeom prst="rect">
            <a:avLst/>
          </a:prstGeom>
        </p:spPr>
      </p:pic>
      <p:pic>
        <p:nvPicPr>
          <p:cNvPr id="17" name="Picture 26" descr="02 BGN PPT-Kopf-150dpi_4zu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6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200"/>
        </a:spcAft>
        <a:buFont typeface="Arial" pitchFamily="34" charset="0"/>
        <a:buChar char="•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8650" marR="0" indent="-2682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1200"/>
        </a:spcAft>
        <a:buClrTx/>
        <a:buSzTx/>
        <a:buFont typeface="Arial" pitchFamily="34" charset="0"/>
        <a:buChar char="•"/>
        <a:tabLst/>
        <a:defRPr sz="2000" b="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895350" marR="0" indent="-2667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1200"/>
        </a:spcAft>
        <a:buClrTx/>
        <a:buSzTx/>
        <a:buFont typeface="Arial" pitchFamily="34" charset="0"/>
        <a:buChar char="•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63638" marR="0" indent="-2682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600"/>
        </a:spcAft>
        <a:buClrTx/>
        <a:buSzTx/>
        <a:buFont typeface="Arial" pitchFamily="34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1925" marR="0" indent="-26828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Gefahrtarif 2019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Änderungen und Anpassungen</a:t>
            </a:r>
          </a:p>
        </p:txBody>
      </p:sp>
    </p:spTree>
    <p:extLst>
      <p:ext uri="{BB962C8B-B14F-4D97-AF65-F5344CB8AC3E}">
        <p14:creationId xmlns:p14="http://schemas.microsoft.com/office/powerpoint/2010/main" val="179048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Gefahrtarif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Der neue Gefahrtarif ist näher am eigenen Risiko, näher an der Wirtschaft und damit auch näher an Ihrem Unternehmen.</a:t>
            </a:r>
          </a:p>
          <a:p>
            <a:pPr marL="0" indent="0">
              <a:buNone/>
            </a:pPr>
            <a:r>
              <a:rPr lang="de-DE" b="0" dirty="0"/>
              <a:t>Sie haben Fragen? Besuchen Sie unsere Website, schreiben uns eine Mail und oder rufen unsere Hotline an. Wir sind für Sie da. </a:t>
            </a:r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5AA91E8-AF0C-41AF-8682-DF3DDCAA08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20405"/>
            <a:ext cx="2664296" cy="24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2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5987008" cy="428134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Der Gefahrtarif 2014 enthält Gefahrengemeinschaften, die Gewerbe-gruppen zu Gefahrtarifstellen zusammen-fasst. Diese orientieren sich am sog. Technologie-, Produkt- oder Rohstoffprinzip. </a:t>
            </a:r>
          </a:p>
          <a:p>
            <a:pPr marL="0" indent="0">
              <a:buNone/>
            </a:pPr>
            <a:r>
              <a:rPr lang="de-DE" dirty="0"/>
              <a:t>Problem: </a:t>
            </a:r>
          </a:p>
          <a:p>
            <a:pPr marL="0" indent="0">
              <a:buNone/>
            </a:pPr>
            <a:r>
              <a:rPr lang="de-DE" b="0" dirty="0"/>
              <a:t>Einige Gewerbegruppen sind heute kaum mehr unterscheidbar. Deswegen werden Gewerbegruppen zusammengelegt bzw. miteinander verschmolzen.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C69215-3548-4384-885C-93D78943F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7" y="1988840"/>
            <a:ext cx="2647389" cy="13409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9B5FA1-BCAC-45E4-8231-57E3B3AD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348" y="4293096"/>
            <a:ext cx="2193208" cy="13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0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Gefahrtarif 2019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544616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Diese Gewerbegruppen wurden verschmolzen: 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/>
              <a:t>GWG 85 und 86 (Tabakverarbeitung)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/>
              <a:t>GWG 41 und 65 (Essenzen und Essigherstellung)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/>
              <a:t>GWG 45 und 46 (Getränkeherstellung)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/>
              <a:t>GWG 62 und 64 (Brennereien und Spirituosenherstellung)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altLang="de-DE" dirty="0"/>
              <a:t>GWG 51 und 52 (Mehl- und Futterschrotmühlen)</a:t>
            </a:r>
          </a:p>
          <a:p>
            <a:pPr marL="987425" lvl="1" indent="-4572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de-DE" altLang="de-DE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42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8000"/>
            <a:ext cx="8229600" cy="720000"/>
          </a:xfrm>
        </p:spPr>
        <p:txBody>
          <a:bodyPr/>
          <a:lstStyle/>
          <a:p>
            <a:r>
              <a:rPr lang="de-DE" dirty="0"/>
              <a:t>Gefahrtarif 2019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27042"/>
          </a:xfrm>
        </p:spPr>
        <p:txBody>
          <a:bodyPr/>
          <a:lstStyle/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Süßwaren und Zuckerwaren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Feinkost, Ketchup und Saucen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Backpulver und Backmittel/-zutaten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Tierfutter</a:t>
            </a:r>
          </a:p>
          <a:p>
            <a:pPr marL="987425" lvl="1" indent="-457200">
              <a:spcBef>
                <a:spcPts val="600"/>
              </a:spcBef>
              <a:spcAft>
                <a:spcPts val="600"/>
              </a:spcAft>
              <a:defRPr/>
            </a:pPr>
            <a:r>
              <a:rPr lang="de-DE" dirty="0"/>
              <a:t>Dienstleistun</a:t>
            </a:r>
            <a:r>
              <a:rPr lang="de-DE" b="0" dirty="0"/>
              <a:t>gsunternehmen in der Fleischwirtschaft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4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67544" y="177281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Weitere Verschmelzungen / Anpassungen: </a:t>
            </a:r>
          </a:p>
        </p:txBody>
      </p:sp>
    </p:spTree>
    <p:extLst>
      <p:ext uri="{BB962C8B-B14F-4D97-AF65-F5344CB8AC3E}">
        <p14:creationId xmlns:p14="http://schemas.microsoft.com/office/powerpoint/2010/main" val="328971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Gefahrtarif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5770984" cy="428134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Für den Gefahrtarif ab 2019 werden die </a:t>
            </a:r>
            <a:r>
              <a:rPr lang="de-DE" b="0"/>
              <a:t>Gefahrtarifstellen mehr </a:t>
            </a:r>
            <a:r>
              <a:rPr lang="de-DE" b="0" dirty="0"/>
              <a:t>als bisher nach der Belastung der Gewerbegruppen gebildet. </a:t>
            </a:r>
          </a:p>
          <a:p>
            <a:pPr marL="0" indent="0">
              <a:buNone/>
            </a:pPr>
            <a:r>
              <a:rPr lang="de-DE" b="0" dirty="0"/>
              <a:t>Entscheidend für die Gefahrtarifstelle ist nun also die tatsächliche Belastung durch Unfälle und Berufskrankheiten. </a:t>
            </a:r>
          </a:p>
          <a:p>
            <a:pPr marL="0" indent="0">
              <a:buNone/>
            </a:pPr>
            <a:r>
              <a:rPr lang="de-DE" altLang="de-DE" b="0" dirty="0"/>
              <a:t>Zusammenlegung von Gewerbegruppen mit ähnlichem Unfallrisiko – </a:t>
            </a:r>
            <a:r>
              <a:rPr lang="de-DE" altLang="de-DE" b="0" dirty="0">
                <a:solidFill>
                  <a:schemeClr val="tx2"/>
                </a:solidFill>
              </a:rPr>
              <a:t>max. </a:t>
            </a:r>
            <a:r>
              <a:rPr lang="de-DE" altLang="de-DE" sz="2400" b="0" dirty="0">
                <a:solidFill>
                  <a:schemeClr val="tx2"/>
                </a:solidFill>
              </a:rPr>
              <a:t>10% Abweichung vom Durchschnitt der </a:t>
            </a:r>
            <a:r>
              <a:rPr lang="de-DE" altLang="de-DE" sz="2600" b="0" dirty="0">
                <a:solidFill>
                  <a:schemeClr val="tx2"/>
                </a:solidFill>
              </a:rPr>
              <a:t>Gefahrtarifstelle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F8E7E84-ADE9-48B9-B044-4AF0690A2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423" y="1628800"/>
            <a:ext cx="2627784" cy="13167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F55F0E1-9DA4-4610-A174-82BF4398E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2880320" cy="151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4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Gefahrtarif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5266928" cy="428134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Hintergrund: </a:t>
            </a:r>
          </a:p>
          <a:p>
            <a:pPr marL="0" indent="0">
              <a:buNone/>
            </a:pPr>
            <a:r>
              <a:rPr lang="de-DE" b="0" dirty="0"/>
              <a:t>Früher haben Betriebe mit niedrigen Belastungen solche mit hohen Belastungen teils mitfinanziert. </a:t>
            </a:r>
          </a:p>
          <a:p>
            <a:pPr marL="0" indent="0">
              <a:buNone/>
            </a:pPr>
            <a:r>
              <a:rPr lang="de-DE" b="0" dirty="0"/>
              <a:t>Beispiel ist die </a:t>
            </a:r>
            <a:r>
              <a:rPr lang="de-DE" b="0"/>
              <a:t>Fischverarbeitung, die </a:t>
            </a:r>
            <a:r>
              <a:rPr lang="de-DE" b="0" dirty="0"/>
              <a:t>bisher zur Gefahrklasse 3,32 gehörte. Durch das alte Prinzip wurde dabei nicht die tatsächliche Belastung, sondern die technologische Nähe zu anderen Gewerbegruppen abgebildet.</a:t>
            </a:r>
            <a:endParaRPr lang="de-DE" altLang="de-DE" sz="26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04A139-2EFB-41A5-A65C-1F110C9DE1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15" y="2348880"/>
            <a:ext cx="280334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Gefahrtarif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6635080" cy="428134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Hintergrund: </a:t>
            </a:r>
          </a:p>
          <a:p>
            <a:pPr marL="0" indent="0">
              <a:buNone/>
            </a:pPr>
            <a:r>
              <a:rPr lang="de-DE" b="0" dirty="0"/>
              <a:t>Durch die neue Herangehensweise zeigt sich, dass die tatsächliche Belastung deutlich höher ist.</a:t>
            </a:r>
          </a:p>
          <a:p>
            <a:pPr marL="0" indent="0">
              <a:buNone/>
            </a:pPr>
            <a:r>
              <a:rPr lang="de-DE" b="0" dirty="0"/>
              <a:t>Deshalb befinden sich die fischverarbeitenden Unternehmen jetzt zusammen mit ähnlich belasteten in der Gefahrklasse 4,78.</a:t>
            </a:r>
          </a:p>
          <a:p>
            <a:pPr marL="0" indent="0">
              <a:buNone/>
            </a:pPr>
            <a:r>
              <a:rPr lang="de-DE" b="0" dirty="0"/>
              <a:t>Andere Branchen hingegen profitieren vom neuen System, etwa Speiseeishersteller, Mälzereien oder auch Zirkusse und Schausteller.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FA0DC0-934E-4D82-9A1C-14921ABF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24944"/>
            <a:ext cx="239422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7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Gefahrtarif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Das ist neu in der Gefahrtarifstelle 8:</a:t>
            </a:r>
          </a:p>
          <a:p>
            <a:pPr marL="0" indent="0">
              <a:buNone/>
            </a:pPr>
            <a:r>
              <a:rPr lang="de-DE" dirty="0"/>
              <a:t>Gaststätten, Beherbergungsunternehmen</a:t>
            </a:r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877A8A-F1CF-42E4-B0E0-0215B3BFB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54200"/>
            <a:ext cx="8157592" cy="7869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2A62B2-C264-49D2-B81A-A4202051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77" y="2979225"/>
            <a:ext cx="8191500" cy="115252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8F0A5886-8A32-4D75-A54C-384A2218DBDC}"/>
              </a:ext>
            </a:extLst>
          </p:cNvPr>
          <p:cNvSpPr/>
          <p:nvPr/>
        </p:nvSpPr>
        <p:spPr>
          <a:xfrm>
            <a:off x="1835696" y="4077072"/>
            <a:ext cx="2448272" cy="309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D4816A2-6551-4BF9-9E74-5686D1BDB88E}"/>
              </a:ext>
            </a:extLst>
          </p:cNvPr>
          <p:cNvSpPr/>
          <p:nvPr/>
        </p:nvSpPr>
        <p:spPr>
          <a:xfrm>
            <a:off x="6516216" y="40770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C2F76D4-1917-4C44-B3DE-4C31BA9420C1}"/>
              </a:ext>
            </a:extLst>
          </p:cNvPr>
          <p:cNvSpPr/>
          <p:nvPr/>
        </p:nvSpPr>
        <p:spPr>
          <a:xfrm>
            <a:off x="7349480" y="40770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EE8A93F-F381-4308-B7D1-948AA1C22412}"/>
              </a:ext>
            </a:extLst>
          </p:cNvPr>
          <p:cNvSpPr/>
          <p:nvPr/>
        </p:nvSpPr>
        <p:spPr>
          <a:xfrm>
            <a:off x="8172400" y="407707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37FE9D9-D02E-44AA-955D-12A4E5FB3A3D}"/>
              </a:ext>
            </a:extLst>
          </p:cNvPr>
          <p:cNvSpPr/>
          <p:nvPr/>
        </p:nvSpPr>
        <p:spPr>
          <a:xfrm>
            <a:off x="429846" y="4087977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031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Gefahrtarif 2019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40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Das ist neu in der Gefahrtarifstelle 8:</a:t>
            </a:r>
          </a:p>
          <a:p>
            <a:pPr marL="0" indent="0">
              <a:buNone/>
            </a:pPr>
            <a:r>
              <a:rPr lang="de-DE" dirty="0"/>
              <a:t>Gaststätten, Beherbergungsunternehmen</a:t>
            </a:r>
          </a:p>
          <a:p>
            <a:pPr marL="0" indent="0">
              <a:buNone/>
            </a:pPr>
            <a:r>
              <a:rPr lang="de-DE" b="0" dirty="0"/>
              <a:t>Gefahrklasse zum 1.1.2014: 3,87</a:t>
            </a:r>
          </a:p>
          <a:p>
            <a:pPr marL="0" indent="0">
              <a:buNone/>
            </a:pPr>
            <a:r>
              <a:rPr lang="de-DE" b="0" dirty="0"/>
              <a:t>Belastungsziffer der eigenen Gewerbegruppe: 3,30</a:t>
            </a:r>
          </a:p>
          <a:p>
            <a:pPr marL="0" indent="0">
              <a:buNone/>
            </a:pPr>
            <a:r>
              <a:rPr lang="de-DE" b="0" dirty="0"/>
              <a:t>Durchschnitt der neuen Gefahrtarifstelle: 3,33</a:t>
            </a:r>
          </a:p>
          <a:p>
            <a:pPr marL="0" indent="0">
              <a:buNone/>
            </a:pPr>
            <a:r>
              <a:rPr lang="de-DE" b="0" dirty="0"/>
              <a:t>Neue Gefahrklasse ab 1.1.2019: 3,33</a:t>
            </a:r>
          </a:p>
          <a:p>
            <a:pPr marL="0" indent="0">
              <a:buNone/>
            </a:pPr>
            <a:endParaRPr lang="de-DE" b="0" dirty="0"/>
          </a:p>
          <a:p>
            <a:pPr marL="0" indent="0"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D70AD2-5D73-4088-99EF-34FA8DCD301C}" type="slidenum">
              <a:rPr lang="de-DE" smtClean="0"/>
              <a:t>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9241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D_BG ">
      <a:dk1>
        <a:sysClr val="windowText" lastClr="000000"/>
      </a:dk1>
      <a:lt1>
        <a:sysClr val="window" lastClr="FFFFFF"/>
      </a:lt1>
      <a:dk2>
        <a:srgbClr val="004994"/>
      </a:dk2>
      <a:lt2>
        <a:srgbClr val="E4E4E4"/>
      </a:lt2>
      <a:accent1>
        <a:srgbClr val="555555"/>
      </a:accent1>
      <a:accent2>
        <a:srgbClr val="D40F14"/>
      </a:accent2>
      <a:accent3>
        <a:srgbClr val="0095DB"/>
      </a:accent3>
      <a:accent4>
        <a:srgbClr val="51AE31"/>
      </a:accent4>
      <a:accent5>
        <a:srgbClr val="F39200"/>
      </a:accent5>
      <a:accent6>
        <a:srgbClr val="008C8E"/>
      </a:accent6>
      <a:hlink>
        <a:srgbClr val="004994"/>
      </a:hlink>
      <a:folHlink>
        <a:srgbClr val="B80D78"/>
      </a:folHlink>
    </a:clrScheme>
    <a:fontScheme name="CD_BG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384</Words>
  <Application>Microsoft Office PowerPoint</Application>
  <PresentationFormat>Bildschirmpräsentation (4:3)</PresentationFormat>
  <Paragraphs>58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blank</vt:lpstr>
      <vt:lpstr>Gefahrtarif 2019</vt:lpstr>
      <vt:lpstr>Rückblick</vt:lpstr>
      <vt:lpstr>Gefahrtarif 2019</vt:lpstr>
      <vt:lpstr>Gefahrtarif 2019</vt:lpstr>
      <vt:lpstr>Gefahrtarif 2019 </vt:lpstr>
      <vt:lpstr>Gefahrtarif 2019 </vt:lpstr>
      <vt:lpstr>Gefahrtarif 2019 </vt:lpstr>
      <vt:lpstr>Gefahrtarif 2019 </vt:lpstr>
      <vt:lpstr>Gefahrtarif 2019 </vt:lpstr>
      <vt:lpstr>Gefahrtarif 2019 </vt:lpstr>
    </vt:vector>
  </TitlesOfParts>
  <Company>Berufsgenossenschaften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Gefahrtarif 2019</dc:title>
  <dc:creator>Kehlenbach Petra</dc:creator>
  <cp:lastModifiedBy>Russo Giovanna</cp:lastModifiedBy>
  <cp:revision>194</cp:revision>
  <cp:lastPrinted>2018-08-28T06:47:04Z</cp:lastPrinted>
  <dcterms:created xsi:type="dcterms:W3CDTF">2017-07-07T10:20:51Z</dcterms:created>
  <dcterms:modified xsi:type="dcterms:W3CDTF">2018-12-04T11:03:01Z</dcterms:modified>
</cp:coreProperties>
</file>