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6858000" cy="9906000" type="A4"/>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snapToGrid="0">
      <p:cViewPr>
        <p:scale>
          <a:sx n="100" d="100"/>
          <a:sy n="100" d="100"/>
        </p:scale>
        <p:origin x="-2892"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704C8C77-ADC6-45BF-90F8-FDD27677DE4C}" type="datetimeFigureOut">
              <a:rPr lang="de-DE" smtClean="0"/>
              <a:t>07.01.2019</a:t>
            </a:fld>
            <a:endParaRPr lang="de-DE"/>
          </a:p>
        </p:txBody>
      </p:sp>
      <p:sp>
        <p:nvSpPr>
          <p:cNvPr id="4" name="Folienbildplatzhalter 3"/>
          <p:cNvSpPr>
            <a:spLocks noGrp="1" noRot="1" noChangeAspect="1"/>
          </p:cNvSpPr>
          <p:nvPr>
            <p:ph type="sldImg" idx="2"/>
          </p:nvPr>
        </p:nvSpPr>
        <p:spPr>
          <a:xfrm>
            <a:off x="2174875" y="1241425"/>
            <a:ext cx="2319338"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D8911DBA-9863-43B7-90C4-D8A93F059742}" type="slidenum">
              <a:rPr lang="de-DE" smtClean="0"/>
              <a:t>‹Nr.›</a:t>
            </a:fld>
            <a:endParaRPr lang="de-DE"/>
          </a:p>
        </p:txBody>
      </p:sp>
    </p:spTree>
    <p:extLst>
      <p:ext uri="{BB962C8B-B14F-4D97-AF65-F5344CB8AC3E}">
        <p14:creationId xmlns:p14="http://schemas.microsoft.com/office/powerpoint/2010/main" val="1747848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73BBC640-D6F7-4396-83CA-AD660F613FF6}" type="datetimeFigureOut">
              <a:rPr lang="de-DE" smtClean="0"/>
              <a:t>07.01.2019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3634053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3BBC640-D6F7-4396-83CA-AD660F613FF6}" type="datetimeFigureOut">
              <a:rPr lang="de-DE" smtClean="0"/>
              <a:t>07.01.2019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3216690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3BBC640-D6F7-4396-83CA-AD660F613FF6}" type="datetimeFigureOut">
              <a:rPr lang="de-DE" smtClean="0"/>
              <a:t>07.01.2019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1661955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73BBC640-D6F7-4396-83CA-AD660F613FF6}" type="datetimeFigureOut">
              <a:rPr lang="de-DE" smtClean="0"/>
              <a:t>07.01.2019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1745005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73BBC640-D6F7-4396-83CA-AD660F613FF6}" type="datetimeFigureOut">
              <a:rPr lang="de-DE" smtClean="0"/>
              <a:t>07.01.2019</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3781876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73BBC640-D6F7-4396-83CA-AD660F613FF6}" type="datetimeFigureOut">
              <a:rPr lang="de-DE" smtClean="0"/>
              <a:t>07.01.2019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310719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73BBC640-D6F7-4396-83CA-AD660F613FF6}" type="datetimeFigureOut">
              <a:rPr lang="de-DE" smtClean="0"/>
              <a:t>07.01.2019</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130783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73BBC640-D6F7-4396-83CA-AD660F613FF6}" type="datetimeFigureOut">
              <a:rPr lang="de-DE" smtClean="0"/>
              <a:t>07.01.2019</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1017629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BC640-D6F7-4396-83CA-AD660F613FF6}" type="datetimeFigureOut">
              <a:rPr lang="de-DE" smtClean="0"/>
              <a:t>07.01.2019</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3139370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73BBC640-D6F7-4396-83CA-AD660F613FF6}" type="datetimeFigureOut">
              <a:rPr lang="de-DE" smtClean="0"/>
              <a:t>07.01.2019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2101106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73BBC640-D6F7-4396-83CA-AD660F613FF6}" type="datetimeFigureOut">
              <a:rPr lang="de-DE" smtClean="0"/>
              <a:t>07.01.2019</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19FC2BD-E9B0-46BA-98FA-A1E9E92FC29D}" type="slidenum">
              <a:rPr lang="de-DE" smtClean="0"/>
              <a:t>‹Nr.›</a:t>
            </a:fld>
            <a:endParaRPr lang="de-DE"/>
          </a:p>
        </p:txBody>
      </p:sp>
    </p:spTree>
    <p:extLst>
      <p:ext uri="{BB962C8B-B14F-4D97-AF65-F5344CB8AC3E}">
        <p14:creationId xmlns:p14="http://schemas.microsoft.com/office/powerpoint/2010/main" val="1998762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3BBC640-D6F7-4396-83CA-AD660F613FF6}" type="datetimeFigureOut">
              <a:rPr lang="de-DE" smtClean="0"/>
              <a:t>07.01.2019</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19FC2BD-E9B0-46BA-98FA-A1E9E92FC29D}" type="slidenum">
              <a:rPr lang="de-DE" smtClean="0"/>
              <a:t>‹Nr.›</a:t>
            </a:fld>
            <a:endParaRPr lang="de-DE"/>
          </a:p>
        </p:txBody>
      </p:sp>
    </p:spTree>
    <p:extLst>
      <p:ext uri="{BB962C8B-B14F-4D97-AF65-F5344CB8AC3E}">
        <p14:creationId xmlns:p14="http://schemas.microsoft.com/office/powerpoint/2010/main" val="27710134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6F3E2E9-10B7-4DF9-A4EA-A41A5E4A23E1}"/>
              </a:ext>
            </a:extLst>
          </p:cNvPr>
          <p:cNvSpPr>
            <a:spLocks noGrp="1"/>
          </p:cNvSpPr>
          <p:nvPr>
            <p:ph type="ctrTitle"/>
          </p:nvPr>
        </p:nvSpPr>
        <p:spPr>
          <a:xfrm>
            <a:off x="210207" y="210207"/>
            <a:ext cx="6390290" cy="1639614"/>
          </a:xfrm>
        </p:spPr>
        <p:txBody>
          <a:bodyPr>
            <a:normAutofit fontScale="90000"/>
          </a:bodyPr>
          <a:lstStyle/>
          <a:p>
            <a:pPr algn="l"/>
            <a:r>
              <a:rPr lang="de-DE" sz="1600" dirty="0">
                <a:solidFill>
                  <a:schemeClr val="accent1"/>
                </a:solidFill>
                <a:latin typeface="Arial" panose="020B0604020202020204" pitchFamily="34" charset="0"/>
                <a:cs typeface="Arial" panose="020B0604020202020204" pitchFamily="34" charset="0"/>
              </a:rPr>
              <a:t>Der Stufenplan als Beispiel für eine zielführende Intervention im Betrieb</a:t>
            </a:r>
            <a:r>
              <a:rPr lang="de-DE" sz="1200" b="1" dirty="0">
                <a:latin typeface="Arial" panose="020B0604020202020204" pitchFamily="34" charset="0"/>
                <a:cs typeface="Arial" panose="020B0604020202020204" pitchFamily="34" charset="0"/>
              </a:rPr>
              <a:t/>
            </a:r>
            <a:br>
              <a:rPr lang="de-DE" sz="1200" b="1" dirty="0">
                <a:latin typeface="Arial" panose="020B0604020202020204" pitchFamily="34" charset="0"/>
                <a:cs typeface="Arial" panose="020B0604020202020204" pitchFamily="34" charset="0"/>
              </a:rPr>
            </a:br>
            <a:r>
              <a:rPr lang="de-DE" sz="1200" b="1" dirty="0">
                <a:latin typeface="Arial" panose="020B0604020202020204" pitchFamily="34" charset="0"/>
                <a:cs typeface="Arial" panose="020B0604020202020204" pitchFamily="34" charset="0"/>
              </a:rPr>
              <a:t/>
            </a:r>
            <a:br>
              <a:rPr lang="de-DE" sz="1200" b="1"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Vereinbarungen über ein abgestuftes Vorgehen als Handlungsgrundlage gibt es inzwischen in vielen Unternehmen. Die Intervention dienst dazu, Beschäftigte mit der betrieblichen Realität zu konfrontieren, Unterstützungsangebote und auch arbeitsrechtliche Konsequenzen aufzuzeigen. </a:t>
            </a:r>
            <a:br>
              <a:rPr lang="de-DE" sz="1200" dirty="0">
                <a:latin typeface="Arial" panose="020B0604020202020204" pitchFamily="34" charset="0"/>
                <a:cs typeface="Arial" panose="020B0604020202020204" pitchFamily="34" charset="0"/>
              </a:rPr>
            </a:br>
            <a:r>
              <a:rPr lang="de-DE" sz="1200" dirty="0">
                <a:latin typeface="Arial" panose="020B0604020202020204" pitchFamily="34" charset="0"/>
                <a:cs typeface="Arial" panose="020B0604020202020204" pitchFamily="34" charset="0"/>
              </a:rPr>
              <a:t>Die hier dargestellte Interventionskette ist eine mögliche Variante.</a:t>
            </a:r>
            <a:br>
              <a:rPr lang="de-DE" sz="1200" dirty="0">
                <a:latin typeface="Arial" panose="020B0604020202020204" pitchFamily="34" charset="0"/>
                <a:cs typeface="Arial" panose="020B0604020202020204" pitchFamily="34" charset="0"/>
              </a:rPr>
            </a:br>
            <a:endParaRPr lang="de-DE" sz="1200" dirty="0">
              <a:latin typeface="Arial" panose="020B0604020202020204" pitchFamily="34" charset="0"/>
              <a:cs typeface="Arial" panose="020B0604020202020204" pitchFamily="34" charset="0"/>
            </a:endParaRPr>
          </a:p>
        </p:txBody>
      </p:sp>
      <p:sp>
        <p:nvSpPr>
          <p:cNvPr id="4" name="Rechteck 3">
            <a:extLst>
              <a:ext uri="{FF2B5EF4-FFF2-40B4-BE49-F238E27FC236}">
                <a16:creationId xmlns:a16="http://schemas.microsoft.com/office/drawing/2014/main" xmlns="" id="{268BEAD4-47CD-4936-B43A-B283EE902313}"/>
              </a:ext>
            </a:extLst>
          </p:cNvPr>
          <p:cNvSpPr/>
          <p:nvPr/>
        </p:nvSpPr>
        <p:spPr>
          <a:xfrm>
            <a:off x="598759" y="2081105"/>
            <a:ext cx="2240347" cy="7647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b="1" dirty="0">
                <a:solidFill>
                  <a:schemeClr val="tx1"/>
                </a:solidFill>
                <a:latin typeface="Arial" panose="020B0604020202020204" pitchFamily="34" charset="0"/>
                <a:cs typeface="Arial" panose="020B0604020202020204" pitchFamily="34" charset="0"/>
              </a:rPr>
              <a:t>Vorgespräch</a:t>
            </a:r>
            <a:br>
              <a:rPr lang="de-DE" sz="900" b="1" dirty="0">
                <a:solidFill>
                  <a:schemeClr val="tx1"/>
                </a:solidFill>
                <a:latin typeface="Arial" panose="020B0604020202020204" pitchFamily="34" charset="0"/>
                <a:cs typeface="Arial" panose="020B0604020202020204" pitchFamily="34" charset="0"/>
              </a:rPr>
            </a:br>
            <a:endParaRPr lang="de-DE" sz="900" b="1" dirty="0">
              <a:solidFill>
                <a:schemeClr val="tx1"/>
              </a:solidFill>
              <a:latin typeface="Arial" panose="020B0604020202020204" pitchFamily="34" charset="0"/>
              <a:cs typeface="Arial" panose="020B0604020202020204" pitchFamily="34" charset="0"/>
            </a:endParaRPr>
          </a:p>
          <a:p>
            <a:r>
              <a:rPr lang="de-DE" sz="900" b="1" dirty="0">
                <a:solidFill>
                  <a:schemeClr val="tx1"/>
                </a:solidFill>
                <a:latin typeface="Arial" panose="020B0604020202020204" pitchFamily="34" charset="0"/>
                <a:cs typeface="Arial" panose="020B0604020202020204" pitchFamily="34" charset="0"/>
              </a:rPr>
              <a:t>Wer? </a:t>
            </a:r>
            <a:r>
              <a:rPr lang="de-DE" sz="900" dirty="0">
                <a:solidFill>
                  <a:schemeClr val="tx1"/>
                </a:solidFill>
                <a:latin typeface="Arial" panose="020B0604020202020204" pitchFamily="34" charset="0"/>
                <a:cs typeface="Arial" panose="020B0604020202020204" pitchFamily="34" charset="0"/>
              </a:rPr>
              <a:t>Unmittelbarer Vorgesetzter, Führungskraft, betroffene Person</a:t>
            </a:r>
          </a:p>
          <a:p>
            <a:r>
              <a:rPr lang="de-DE" sz="900" b="1" dirty="0">
                <a:solidFill>
                  <a:schemeClr val="tx1"/>
                </a:solidFill>
                <a:latin typeface="Arial" panose="020B0604020202020204" pitchFamily="34" charset="0"/>
                <a:cs typeface="Arial" panose="020B0604020202020204" pitchFamily="34" charset="0"/>
              </a:rPr>
              <a:t>Was? </a:t>
            </a:r>
            <a:r>
              <a:rPr lang="de-DE" sz="900" dirty="0">
                <a:solidFill>
                  <a:schemeClr val="tx1"/>
                </a:solidFill>
                <a:latin typeface="Arial" panose="020B0604020202020204" pitchFamily="34" charset="0"/>
                <a:cs typeface="Arial" panose="020B0604020202020204" pitchFamily="34" charset="0"/>
              </a:rPr>
              <a:t>Wahrgenommene Auffälligkeiten</a:t>
            </a:r>
            <a:endParaRPr lang="de-DE" sz="900" dirty="0">
              <a:latin typeface="Arial" panose="020B0604020202020204" pitchFamily="34" charset="0"/>
              <a:cs typeface="Arial" panose="020B0604020202020204" pitchFamily="34" charset="0"/>
            </a:endParaRPr>
          </a:p>
        </p:txBody>
      </p:sp>
      <p:sp>
        <p:nvSpPr>
          <p:cNvPr id="5" name="Rechteck 4">
            <a:extLst>
              <a:ext uri="{FF2B5EF4-FFF2-40B4-BE49-F238E27FC236}">
                <a16:creationId xmlns:a16="http://schemas.microsoft.com/office/drawing/2014/main" xmlns="" id="{3969EA93-9149-4DFE-8928-983C82E6E074}"/>
              </a:ext>
            </a:extLst>
          </p:cNvPr>
          <p:cNvSpPr/>
          <p:nvPr/>
        </p:nvSpPr>
        <p:spPr>
          <a:xfrm>
            <a:off x="753626" y="3104944"/>
            <a:ext cx="2456794" cy="78121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b="1" dirty="0">
                <a:solidFill>
                  <a:schemeClr val="tx1"/>
                </a:solidFill>
                <a:latin typeface="Arial" panose="020B0604020202020204" pitchFamily="34" charset="0"/>
                <a:cs typeface="Arial" panose="020B0604020202020204" pitchFamily="34" charset="0"/>
              </a:rPr>
              <a:t>Stufe 1</a:t>
            </a:r>
            <a:r>
              <a:rPr lang="de-DE" sz="900" dirty="0">
                <a:solidFill>
                  <a:schemeClr val="tx1"/>
                </a:solidFill>
                <a:latin typeface="Arial" panose="020B0604020202020204" pitchFamily="34" charset="0"/>
                <a:cs typeface="Arial" panose="020B0604020202020204" pitchFamily="34" charset="0"/>
              </a:rPr>
              <a:t/>
            </a:r>
            <a:br>
              <a:rPr lang="de-DE" sz="900" dirty="0">
                <a:solidFill>
                  <a:schemeClr val="tx1"/>
                </a:solidFill>
                <a:latin typeface="Arial" panose="020B0604020202020204" pitchFamily="34" charset="0"/>
                <a:cs typeface="Arial" panose="020B0604020202020204" pitchFamily="34" charset="0"/>
              </a:rPr>
            </a:br>
            <a:r>
              <a:rPr lang="de-DE" sz="900" dirty="0">
                <a:solidFill>
                  <a:schemeClr val="tx1"/>
                </a:solidFill>
                <a:latin typeface="Arial" panose="020B0604020202020204" pitchFamily="34" charset="0"/>
                <a:cs typeface="Arial" panose="020B0604020202020204" pitchFamily="34" charset="0"/>
              </a:rPr>
              <a:t/>
            </a:r>
            <a:br>
              <a:rPr lang="de-DE" sz="900" dirty="0">
                <a:solidFill>
                  <a:schemeClr val="tx1"/>
                </a:solidFill>
                <a:latin typeface="Arial" panose="020B0604020202020204" pitchFamily="34" charset="0"/>
                <a:cs typeface="Arial" panose="020B0604020202020204" pitchFamily="34" charset="0"/>
              </a:rPr>
            </a:br>
            <a:r>
              <a:rPr lang="de-DE" sz="900" b="1" dirty="0">
                <a:solidFill>
                  <a:schemeClr val="tx1"/>
                </a:solidFill>
                <a:latin typeface="Arial" panose="020B0604020202020204" pitchFamily="34" charset="0"/>
                <a:cs typeface="Arial" panose="020B0604020202020204" pitchFamily="34" charset="0"/>
              </a:rPr>
              <a:t>Wer? </a:t>
            </a:r>
            <a:r>
              <a:rPr lang="de-DE" sz="900" dirty="0">
                <a:solidFill>
                  <a:schemeClr val="tx1"/>
                </a:solidFill>
                <a:latin typeface="Arial" panose="020B0604020202020204" pitchFamily="34" charset="0"/>
                <a:cs typeface="Arial" panose="020B0604020202020204" pitchFamily="34" charset="0"/>
              </a:rPr>
              <a:t>Führungskraft, betroffene Person</a:t>
            </a:r>
            <a:br>
              <a:rPr lang="de-DE" sz="900" dirty="0">
                <a:solidFill>
                  <a:schemeClr val="tx1"/>
                </a:solidFill>
                <a:latin typeface="Arial" panose="020B0604020202020204" pitchFamily="34" charset="0"/>
                <a:cs typeface="Arial" panose="020B0604020202020204" pitchFamily="34" charset="0"/>
              </a:rPr>
            </a:br>
            <a:r>
              <a:rPr lang="de-DE" sz="900" b="1" dirty="0">
                <a:solidFill>
                  <a:schemeClr val="tx1"/>
                </a:solidFill>
                <a:latin typeface="Arial" panose="020B0604020202020204" pitchFamily="34" charset="0"/>
                <a:cs typeface="Arial" panose="020B0604020202020204" pitchFamily="34" charset="0"/>
              </a:rPr>
              <a:t>Was? </a:t>
            </a:r>
            <a:r>
              <a:rPr lang="de-DE" sz="900" dirty="0">
                <a:solidFill>
                  <a:schemeClr val="tx1"/>
                </a:solidFill>
                <a:latin typeface="Arial" panose="020B0604020202020204" pitchFamily="34" charset="0"/>
                <a:cs typeface="Arial" panose="020B0604020202020204" pitchFamily="34" charset="0"/>
              </a:rPr>
              <a:t>Feststellung Auffälligkeit, Erläuterung Stufenplan, Hilfsangebot, Konsequenzen</a:t>
            </a:r>
            <a:endParaRPr lang="de-DE" sz="1000" dirty="0">
              <a:latin typeface="Arial" panose="020B0604020202020204" pitchFamily="34" charset="0"/>
              <a:cs typeface="Arial" panose="020B0604020202020204" pitchFamily="34" charset="0"/>
            </a:endParaRPr>
          </a:p>
        </p:txBody>
      </p:sp>
      <p:sp>
        <p:nvSpPr>
          <p:cNvPr id="6" name="Rechteck 5">
            <a:extLst>
              <a:ext uri="{FF2B5EF4-FFF2-40B4-BE49-F238E27FC236}">
                <a16:creationId xmlns:a16="http://schemas.microsoft.com/office/drawing/2014/main" xmlns="" id="{C1BCDCF9-F05B-42AE-A8D6-0AF1B335E9FB}"/>
              </a:ext>
            </a:extLst>
          </p:cNvPr>
          <p:cNvSpPr/>
          <p:nvPr/>
        </p:nvSpPr>
        <p:spPr>
          <a:xfrm>
            <a:off x="905805" y="4160258"/>
            <a:ext cx="2463296" cy="11704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b="1" dirty="0">
                <a:solidFill>
                  <a:schemeClr val="tx1"/>
                </a:solidFill>
                <a:latin typeface="Arial" panose="020B0604020202020204" pitchFamily="34" charset="0"/>
                <a:cs typeface="Arial" panose="020B0604020202020204" pitchFamily="34" charset="0"/>
              </a:rPr>
              <a:t>Stufe 2</a:t>
            </a:r>
            <a:r>
              <a:rPr lang="de-DE" sz="900" dirty="0">
                <a:solidFill>
                  <a:schemeClr val="tx1"/>
                </a:solidFill>
                <a:latin typeface="Arial" panose="020B0604020202020204" pitchFamily="34" charset="0"/>
                <a:cs typeface="Arial" panose="020B0604020202020204" pitchFamily="34" charset="0"/>
              </a:rPr>
              <a:t/>
            </a:r>
            <a:br>
              <a:rPr lang="de-DE" sz="900" dirty="0">
                <a:solidFill>
                  <a:schemeClr val="tx1"/>
                </a:solidFill>
                <a:latin typeface="Arial" panose="020B0604020202020204" pitchFamily="34" charset="0"/>
                <a:cs typeface="Arial" panose="020B0604020202020204" pitchFamily="34" charset="0"/>
              </a:rPr>
            </a:br>
            <a:r>
              <a:rPr lang="de-DE" sz="900" dirty="0">
                <a:solidFill>
                  <a:schemeClr val="tx1"/>
                </a:solidFill>
                <a:latin typeface="Arial" panose="020B0604020202020204" pitchFamily="34" charset="0"/>
                <a:cs typeface="Arial" panose="020B0604020202020204" pitchFamily="34" charset="0"/>
              </a:rPr>
              <a:t/>
            </a:r>
            <a:br>
              <a:rPr lang="de-DE" sz="900" dirty="0">
                <a:solidFill>
                  <a:schemeClr val="tx1"/>
                </a:solidFill>
                <a:latin typeface="Arial" panose="020B0604020202020204" pitchFamily="34" charset="0"/>
                <a:cs typeface="Arial" panose="020B0604020202020204" pitchFamily="34" charset="0"/>
              </a:rPr>
            </a:br>
            <a:r>
              <a:rPr lang="de-DE" sz="900" b="1" dirty="0">
                <a:solidFill>
                  <a:schemeClr val="tx1"/>
                </a:solidFill>
                <a:latin typeface="Arial" panose="020B0604020202020204" pitchFamily="34" charset="0"/>
                <a:cs typeface="Arial" panose="020B0604020202020204" pitchFamily="34" charset="0"/>
              </a:rPr>
              <a:t>Wer? </a:t>
            </a:r>
            <a:r>
              <a:rPr lang="de-DE" sz="900" dirty="0">
                <a:solidFill>
                  <a:schemeClr val="tx1"/>
                </a:solidFill>
                <a:latin typeface="Arial" panose="020B0604020202020204" pitchFamily="34" charset="0"/>
                <a:cs typeface="Arial" panose="020B0604020202020204" pitchFamily="34" charset="0"/>
              </a:rPr>
              <a:t>Führungskraft, betroffene Person, </a:t>
            </a:r>
          </a:p>
          <a:p>
            <a:r>
              <a:rPr lang="de-DE" sz="900" dirty="0">
                <a:solidFill>
                  <a:schemeClr val="tx1"/>
                </a:solidFill>
                <a:latin typeface="Arial" panose="020B0604020202020204" pitchFamily="34" charset="0"/>
                <a:cs typeface="Arial" panose="020B0604020202020204" pitchFamily="34" charset="0"/>
              </a:rPr>
              <a:t>AN-Vertretung, Personalabteilung, optional weitere Beteiligte</a:t>
            </a:r>
          </a:p>
          <a:p>
            <a:r>
              <a:rPr lang="de-DE" sz="900" b="1" dirty="0">
                <a:solidFill>
                  <a:schemeClr val="tx1"/>
                </a:solidFill>
                <a:latin typeface="Arial" panose="020B0604020202020204" pitchFamily="34" charset="0"/>
                <a:cs typeface="Arial" panose="020B0604020202020204" pitchFamily="34" charset="0"/>
              </a:rPr>
              <a:t>Was?</a:t>
            </a:r>
            <a:r>
              <a:rPr lang="de-DE" sz="900" dirty="0">
                <a:solidFill>
                  <a:schemeClr val="tx1"/>
                </a:solidFill>
                <a:latin typeface="Arial" panose="020B0604020202020204" pitchFamily="34" charset="0"/>
                <a:cs typeface="Arial" panose="020B0604020202020204" pitchFamily="34" charset="0"/>
              </a:rPr>
              <a:t> Auffälligkeiten, Erläuterungen weiterer Maßnahmen, Konsequenzen, Hilfsangebote, schriftlicher Vermerk</a:t>
            </a:r>
            <a:endParaRPr lang="de-DE" sz="900" dirty="0">
              <a:latin typeface="Arial" panose="020B0604020202020204" pitchFamily="34" charset="0"/>
              <a:cs typeface="Arial" panose="020B0604020202020204" pitchFamily="34" charset="0"/>
            </a:endParaRPr>
          </a:p>
        </p:txBody>
      </p:sp>
      <p:sp>
        <p:nvSpPr>
          <p:cNvPr id="7" name="Rechteck 6">
            <a:extLst>
              <a:ext uri="{FF2B5EF4-FFF2-40B4-BE49-F238E27FC236}">
                <a16:creationId xmlns:a16="http://schemas.microsoft.com/office/drawing/2014/main" xmlns="" id="{333D15E8-D892-49B0-B99E-4ACBECA73F82}"/>
              </a:ext>
            </a:extLst>
          </p:cNvPr>
          <p:cNvSpPr/>
          <p:nvPr/>
        </p:nvSpPr>
        <p:spPr>
          <a:xfrm>
            <a:off x="1003141" y="5551437"/>
            <a:ext cx="2754132" cy="11981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b="1" dirty="0">
                <a:solidFill>
                  <a:schemeClr val="tx1"/>
                </a:solidFill>
                <a:latin typeface="Arial" panose="020B0604020202020204" pitchFamily="34" charset="0"/>
                <a:cs typeface="Arial" panose="020B0604020202020204" pitchFamily="34" charset="0"/>
              </a:rPr>
              <a:t>Stufe 3</a:t>
            </a:r>
            <a:br>
              <a:rPr lang="de-DE" sz="900" b="1" dirty="0">
                <a:solidFill>
                  <a:schemeClr val="tx1"/>
                </a:solidFill>
                <a:latin typeface="Arial" panose="020B0604020202020204" pitchFamily="34" charset="0"/>
                <a:cs typeface="Arial" panose="020B0604020202020204" pitchFamily="34" charset="0"/>
              </a:rPr>
            </a:br>
            <a:r>
              <a:rPr lang="de-DE" sz="900" dirty="0">
                <a:solidFill>
                  <a:schemeClr val="tx1"/>
                </a:solidFill>
                <a:latin typeface="Arial" panose="020B0604020202020204" pitchFamily="34" charset="0"/>
                <a:cs typeface="Arial" panose="020B0604020202020204" pitchFamily="34" charset="0"/>
              </a:rPr>
              <a:t/>
            </a:r>
            <a:br>
              <a:rPr lang="de-DE" sz="900" dirty="0">
                <a:solidFill>
                  <a:schemeClr val="tx1"/>
                </a:solidFill>
                <a:latin typeface="Arial" panose="020B0604020202020204" pitchFamily="34" charset="0"/>
                <a:cs typeface="Arial" panose="020B0604020202020204" pitchFamily="34" charset="0"/>
              </a:rPr>
            </a:br>
            <a:r>
              <a:rPr lang="de-DE" sz="900" b="1" dirty="0">
                <a:solidFill>
                  <a:schemeClr val="tx1"/>
                </a:solidFill>
                <a:latin typeface="Arial" panose="020B0604020202020204" pitchFamily="34" charset="0"/>
                <a:cs typeface="Arial" panose="020B0604020202020204" pitchFamily="34" charset="0"/>
              </a:rPr>
              <a:t>Wer? </a:t>
            </a:r>
            <a:r>
              <a:rPr lang="de-DE" sz="900" dirty="0">
                <a:solidFill>
                  <a:schemeClr val="tx1"/>
                </a:solidFill>
                <a:latin typeface="Arial" panose="020B0604020202020204" pitchFamily="34" charset="0"/>
                <a:cs typeface="Arial" panose="020B0604020202020204" pitchFamily="34" charset="0"/>
              </a:rPr>
              <a:t>Führungskraft, betroffene Person, </a:t>
            </a:r>
          </a:p>
          <a:p>
            <a:r>
              <a:rPr lang="de-DE" sz="900" dirty="0">
                <a:solidFill>
                  <a:schemeClr val="tx1"/>
                </a:solidFill>
                <a:latin typeface="Arial" panose="020B0604020202020204" pitchFamily="34" charset="0"/>
                <a:cs typeface="Arial" panose="020B0604020202020204" pitchFamily="34" charset="0"/>
              </a:rPr>
              <a:t>AN-Vertretung, Personalabteilung, optional weitere Beteiligte</a:t>
            </a:r>
          </a:p>
          <a:p>
            <a:r>
              <a:rPr lang="de-DE" sz="900" b="1" dirty="0">
                <a:solidFill>
                  <a:schemeClr val="tx1"/>
                </a:solidFill>
                <a:latin typeface="Arial" panose="020B0604020202020204" pitchFamily="34" charset="0"/>
                <a:cs typeface="Arial" panose="020B0604020202020204" pitchFamily="34" charset="0"/>
              </a:rPr>
              <a:t>Was?</a:t>
            </a:r>
            <a:r>
              <a:rPr lang="de-DE" sz="900" dirty="0">
                <a:solidFill>
                  <a:schemeClr val="tx1"/>
                </a:solidFill>
                <a:latin typeface="Arial" panose="020B0604020202020204" pitchFamily="34" charset="0"/>
                <a:cs typeface="Arial" panose="020B0604020202020204" pitchFamily="34" charset="0"/>
              </a:rPr>
              <a:t> Auffälligkeiten, Aufforderung Hilfsangebote wahrzunehmen, 1. Abmahnung bzw. Einleitung </a:t>
            </a:r>
          </a:p>
          <a:p>
            <a:r>
              <a:rPr lang="de-DE" sz="900" dirty="0">
                <a:solidFill>
                  <a:schemeClr val="tx1"/>
                </a:solidFill>
                <a:latin typeface="Arial" panose="020B0604020202020204" pitchFamily="34" charset="0"/>
                <a:cs typeface="Arial" panose="020B0604020202020204" pitchFamily="34" charset="0"/>
              </a:rPr>
              <a:t>eines Disziplinarverfahrens</a:t>
            </a:r>
          </a:p>
        </p:txBody>
      </p:sp>
      <p:sp>
        <p:nvSpPr>
          <p:cNvPr id="8" name="Rechteck 7">
            <a:extLst>
              <a:ext uri="{FF2B5EF4-FFF2-40B4-BE49-F238E27FC236}">
                <a16:creationId xmlns:a16="http://schemas.microsoft.com/office/drawing/2014/main" xmlns="" id="{99ED9C30-F204-4CC9-B08E-1F3184774063}"/>
              </a:ext>
            </a:extLst>
          </p:cNvPr>
          <p:cNvSpPr/>
          <p:nvPr/>
        </p:nvSpPr>
        <p:spPr>
          <a:xfrm>
            <a:off x="1109200" y="6986372"/>
            <a:ext cx="2882462" cy="125598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b="1" dirty="0">
                <a:solidFill>
                  <a:schemeClr val="tx1"/>
                </a:solidFill>
                <a:latin typeface="Arial" panose="020B0604020202020204" pitchFamily="34" charset="0"/>
                <a:cs typeface="Arial" panose="020B0604020202020204" pitchFamily="34" charset="0"/>
              </a:rPr>
              <a:t>Stufe 4</a:t>
            </a:r>
            <a:br>
              <a:rPr lang="de-DE" sz="900" b="1" dirty="0">
                <a:solidFill>
                  <a:schemeClr val="tx1"/>
                </a:solidFill>
                <a:latin typeface="Arial" panose="020B0604020202020204" pitchFamily="34" charset="0"/>
                <a:cs typeface="Arial" panose="020B0604020202020204" pitchFamily="34" charset="0"/>
              </a:rPr>
            </a:br>
            <a:r>
              <a:rPr lang="de-DE" sz="900" dirty="0">
                <a:solidFill>
                  <a:schemeClr val="tx1"/>
                </a:solidFill>
                <a:latin typeface="Arial" panose="020B0604020202020204" pitchFamily="34" charset="0"/>
                <a:cs typeface="Arial" panose="020B0604020202020204" pitchFamily="34" charset="0"/>
              </a:rPr>
              <a:t/>
            </a:r>
            <a:br>
              <a:rPr lang="de-DE" sz="900" dirty="0">
                <a:solidFill>
                  <a:schemeClr val="tx1"/>
                </a:solidFill>
                <a:latin typeface="Arial" panose="020B0604020202020204" pitchFamily="34" charset="0"/>
                <a:cs typeface="Arial" panose="020B0604020202020204" pitchFamily="34" charset="0"/>
              </a:rPr>
            </a:br>
            <a:r>
              <a:rPr lang="de-DE" sz="900" b="1" dirty="0">
                <a:solidFill>
                  <a:schemeClr val="tx1"/>
                </a:solidFill>
                <a:latin typeface="Arial" panose="020B0604020202020204" pitchFamily="34" charset="0"/>
                <a:cs typeface="Arial" panose="020B0604020202020204" pitchFamily="34" charset="0"/>
              </a:rPr>
              <a:t>Wer? </a:t>
            </a:r>
            <a:r>
              <a:rPr lang="de-DE" sz="900" dirty="0">
                <a:solidFill>
                  <a:schemeClr val="tx1"/>
                </a:solidFill>
                <a:latin typeface="Arial" panose="020B0604020202020204" pitchFamily="34" charset="0"/>
                <a:cs typeface="Arial" panose="020B0604020202020204" pitchFamily="34" charset="0"/>
              </a:rPr>
              <a:t>Führungskraft, betroffene Person, </a:t>
            </a:r>
          </a:p>
          <a:p>
            <a:r>
              <a:rPr lang="de-DE" sz="900" dirty="0">
                <a:solidFill>
                  <a:schemeClr val="tx1"/>
                </a:solidFill>
                <a:latin typeface="Arial" panose="020B0604020202020204" pitchFamily="34" charset="0"/>
                <a:cs typeface="Arial" panose="020B0604020202020204" pitchFamily="34" charset="0"/>
              </a:rPr>
              <a:t>AN-Vertretung, Personalabteilung, optional weitere Beteiligte</a:t>
            </a:r>
          </a:p>
          <a:p>
            <a:r>
              <a:rPr lang="de-DE" sz="900" b="1" dirty="0">
                <a:solidFill>
                  <a:schemeClr val="tx1"/>
                </a:solidFill>
                <a:latin typeface="Arial" panose="020B0604020202020204" pitchFamily="34" charset="0"/>
                <a:cs typeface="Arial" panose="020B0604020202020204" pitchFamily="34" charset="0"/>
              </a:rPr>
              <a:t>Was?</a:t>
            </a:r>
            <a:r>
              <a:rPr lang="de-DE" sz="900" dirty="0">
                <a:solidFill>
                  <a:schemeClr val="tx1"/>
                </a:solidFill>
                <a:latin typeface="Arial" panose="020B0604020202020204" pitchFamily="34" charset="0"/>
                <a:cs typeface="Arial" panose="020B0604020202020204" pitchFamily="34" charset="0"/>
              </a:rPr>
              <a:t> Auffälligkeiten, Aufforderung Hilfsangebote wahrzunehmen, 2. Abmahnung bzw. Disziplinarverfahren</a:t>
            </a:r>
          </a:p>
          <a:p>
            <a:endParaRPr lang="de-DE" sz="900" dirty="0">
              <a:solidFill>
                <a:schemeClr val="tx1"/>
              </a:solidFill>
              <a:latin typeface="Arial" panose="020B0604020202020204" pitchFamily="34" charset="0"/>
              <a:cs typeface="Arial" panose="020B0604020202020204" pitchFamily="34" charset="0"/>
            </a:endParaRPr>
          </a:p>
        </p:txBody>
      </p:sp>
      <p:sp>
        <p:nvSpPr>
          <p:cNvPr id="9" name="Rechteck 8">
            <a:extLst>
              <a:ext uri="{FF2B5EF4-FFF2-40B4-BE49-F238E27FC236}">
                <a16:creationId xmlns:a16="http://schemas.microsoft.com/office/drawing/2014/main" xmlns="" id="{64AED80B-7029-4E08-8B41-91093071AC46}"/>
              </a:ext>
            </a:extLst>
          </p:cNvPr>
          <p:cNvSpPr/>
          <p:nvPr/>
        </p:nvSpPr>
        <p:spPr>
          <a:xfrm>
            <a:off x="1240879" y="8444677"/>
            <a:ext cx="2750783" cy="10039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900" b="1" dirty="0">
                <a:solidFill>
                  <a:schemeClr val="tx1"/>
                </a:solidFill>
                <a:latin typeface="Arial" panose="020B0604020202020204" pitchFamily="34" charset="0"/>
                <a:cs typeface="Arial" panose="020B0604020202020204" pitchFamily="34" charset="0"/>
              </a:rPr>
              <a:t>Stufe 5</a:t>
            </a:r>
            <a:r>
              <a:rPr lang="de-DE" sz="900" dirty="0">
                <a:solidFill>
                  <a:schemeClr val="tx1"/>
                </a:solidFill>
                <a:latin typeface="Arial" panose="020B0604020202020204" pitchFamily="34" charset="0"/>
                <a:cs typeface="Arial" panose="020B0604020202020204" pitchFamily="34" charset="0"/>
              </a:rPr>
              <a:t/>
            </a:r>
            <a:br>
              <a:rPr lang="de-DE" sz="900" dirty="0">
                <a:solidFill>
                  <a:schemeClr val="tx1"/>
                </a:solidFill>
                <a:latin typeface="Arial" panose="020B0604020202020204" pitchFamily="34" charset="0"/>
                <a:cs typeface="Arial" panose="020B0604020202020204" pitchFamily="34" charset="0"/>
              </a:rPr>
            </a:br>
            <a:r>
              <a:rPr lang="de-DE" sz="900" dirty="0">
                <a:solidFill>
                  <a:schemeClr val="tx1"/>
                </a:solidFill>
                <a:latin typeface="Arial" panose="020B0604020202020204" pitchFamily="34" charset="0"/>
                <a:cs typeface="Arial" panose="020B0604020202020204" pitchFamily="34" charset="0"/>
              </a:rPr>
              <a:t/>
            </a:r>
            <a:br>
              <a:rPr lang="de-DE" sz="900" dirty="0">
                <a:solidFill>
                  <a:schemeClr val="tx1"/>
                </a:solidFill>
                <a:latin typeface="Arial" panose="020B0604020202020204" pitchFamily="34" charset="0"/>
                <a:cs typeface="Arial" panose="020B0604020202020204" pitchFamily="34" charset="0"/>
              </a:rPr>
            </a:br>
            <a:r>
              <a:rPr lang="de-DE" sz="900" b="1" dirty="0">
                <a:solidFill>
                  <a:schemeClr val="tx1"/>
                </a:solidFill>
                <a:latin typeface="Arial" panose="020B0604020202020204" pitchFamily="34" charset="0"/>
                <a:cs typeface="Arial" panose="020B0604020202020204" pitchFamily="34" charset="0"/>
              </a:rPr>
              <a:t>Wer?</a:t>
            </a:r>
            <a:r>
              <a:rPr lang="de-DE" sz="900" dirty="0">
                <a:solidFill>
                  <a:schemeClr val="tx1"/>
                </a:solidFill>
                <a:latin typeface="Arial" panose="020B0604020202020204" pitchFamily="34" charset="0"/>
                <a:cs typeface="Arial" panose="020B0604020202020204" pitchFamily="34" charset="0"/>
              </a:rPr>
              <a:t> Führungskraft, betroffene Person</a:t>
            </a:r>
            <a:r>
              <a:rPr lang="de-DE" sz="900">
                <a:solidFill>
                  <a:schemeClr val="tx1"/>
                </a:solidFill>
                <a:latin typeface="Arial" panose="020B0604020202020204" pitchFamily="34" charset="0"/>
                <a:cs typeface="Arial" panose="020B0604020202020204" pitchFamily="34" charset="0"/>
              </a:rPr>
              <a:t>, </a:t>
            </a:r>
          </a:p>
          <a:p>
            <a:r>
              <a:rPr lang="de-DE" sz="900">
                <a:solidFill>
                  <a:schemeClr val="tx1"/>
                </a:solidFill>
                <a:latin typeface="Arial" panose="020B0604020202020204" pitchFamily="34" charset="0"/>
                <a:cs typeface="Arial" panose="020B0604020202020204" pitchFamily="34" charset="0"/>
              </a:rPr>
              <a:t>AN-Vertretung</a:t>
            </a:r>
            <a:r>
              <a:rPr lang="de-DE" sz="900" dirty="0">
                <a:solidFill>
                  <a:schemeClr val="tx1"/>
                </a:solidFill>
                <a:latin typeface="Arial" panose="020B0604020202020204" pitchFamily="34" charset="0"/>
                <a:cs typeface="Arial" panose="020B0604020202020204" pitchFamily="34" charset="0"/>
              </a:rPr>
              <a:t>, Personalabteilung, optional weitere Beteiligte</a:t>
            </a:r>
            <a:br>
              <a:rPr lang="de-DE" sz="900" dirty="0">
                <a:solidFill>
                  <a:schemeClr val="tx1"/>
                </a:solidFill>
                <a:latin typeface="Arial" panose="020B0604020202020204" pitchFamily="34" charset="0"/>
                <a:cs typeface="Arial" panose="020B0604020202020204" pitchFamily="34" charset="0"/>
              </a:rPr>
            </a:br>
            <a:r>
              <a:rPr lang="de-DE" sz="900" b="1" dirty="0">
                <a:solidFill>
                  <a:schemeClr val="tx1"/>
                </a:solidFill>
                <a:latin typeface="Arial" panose="020B0604020202020204" pitchFamily="34" charset="0"/>
                <a:cs typeface="Arial" panose="020B0604020202020204" pitchFamily="34" charset="0"/>
              </a:rPr>
              <a:t>Was?</a:t>
            </a:r>
            <a:r>
              <a:rPr lang="de-DE" sz="900" dirty="0">
                <a:solidFill>
                  <a:schemeClr val="tx1"/>
                </a:solidFill>
                <a:latin typeface="Arial" panose="020B0604020202020204" pitchFamily="34" charset="0"/>
                <a:cs typeface="Arial" panose="020B0604020202020204" pitchFamily="34" charset="0"/>
              </a:rPr>
              <a:t> Kündigung (eventuell mit Wiedereinstellungszusage)</a:t>
            </a:r>
          </a:p>
        </p:txBody>
      </p:sp>
      <p:sp>
        <p:nvSpPr>
          <p:cNvPr id="10" name="Rechteck 9">
            <a:extLst>
              <a:ext uri="{FF2B5EF4-FFF2-40B4-BE49-F238E27FC236}">
                <a16:creationId xmlns:a16="http://schemas.microsoft.com/office/drawing/2014/main" xmlns="" id="{656BDB1E-9D6A-4A71-9DF1-4F9ED18C32A5}"/>
              </a:ext>
            </a:extLst>
          </p:cNvPr>
          <p:cNvSpPr/>
          <p:nvPr/>
        </p:nvSpPr>
        <p:spPr>
          <a:xfrm>
            <a:off x="5539965" y="2081105"/>
            <a:ext cx="1060531" cy="61173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00" dirty="0">
                <a:solidFill>
                  <a:schemeClr val="tx1"/>
                </a:solidFill>
                <a:latin typeface="Arial" panose="020B0604020202020204" pitchFamily="34" charset="0"/>
                <a:cs typeface="Arial" panose="020B0604020202020204" pitchFamily="34" charset="0"/>
              </a:rPr>
              <a:t>Unauffälliger Konsum</a:t>
            </a:r>
          </a:p>
          <a:p>
            <a:pPr algn="ctr"/>
            <a:endParaRPr lang="de-DE" sz="1000" dirty="0">
              <a:solidFill>
                <a:schemeClr val="tx1"/>
              </a:solidFill>
              <a:latin typeface="Arial" panose="020B0604020202020204" pitchFamily="34" charset="0"/>
              <a:cs typeface="Arial" panose="020B0604020202020204" pitchFamily="34" charset="0"/>
            </a:endParaRPr>
          </a:p>
          <a:p>
            <a:pPr algn="ctr"/>
            <a:r>
              <a:rPr lang="de-DE" sz="1000" b="1" dirty="0">
                <a:solidFill>
                  <a:schemeClr val="tx1"/>
                </a:solidFill>
                <a:latin typeface="Arial" panose="020B0604020202020204" pitchFamily="34" charset="0"/>
                <a:cs typeface="Arial" panose="020B0604020202020204" pitchFamily="34" charset="0"/>
              </a:rPr>
              <a:t>ODER</a:t>
            </a:r>
          </a:p>
          <a:p>
            <a:pPr algn="ctr"/>
            <a:endParaRPr lang="de-DE" sz="1000" dirty="0">
              <a:solidFill>
                <a:schemeClr val="tx1"/>
              </a:solidFill>
              <a:latin typeface="Arial" panose="020B0604020202020204" pitchFamily="34" charset="0"/>
              <a:cs typeface="Arial" panose="020B0604020202020204" pitchFamily="34" charset="0"/>
            </a:endParaRPr>
          </a:p>
          <a:p>
            <a:pPr algn="ctr"/>
            <a:r>
              <a:rPr lang="de-DE" sz="1000" dirty="0">
                <a:solidFill>
                  <a:schemeClr val="tx1"/>
                </a:solidFill>
                <a:latin typeface="Arial" panose="020B0604020202020204" pitchFamily="34" charset="0"/>
                <a:cs typeface="Arial" panose="020B0604020202020204" pitchFamily="34" charset="0"/>
              </a:rPr>
              <a:t>Rückkehr zur Abstinenz aus eigener Kraft</a:t>
            </a:r>
          </a:p>
          <a:p>
            <a:pPr algn="ctr"/>
            <a:endParaRPr lang="de-DE" sz="1000" b="1" dirty="0">
              <a:solidFill>
                <a:schemeClr val="tx1"/>
              </a:solidFill>
              <a:latin typeface="Arial" panose="020B0604020202020204" pitchFamily="34" charset="0"/>
              <a:cs typeface="Arial" panose="020B0604020202020204" pitchFamily="34" charset="0"/>
            </a:endParaRPr>
          </a:p>
          <a:p>
            <a:pPr algn="ctr"/>
            <a:r>
              <a:rPr lang="de-DE" sz="1000" b="1" dirty="0">
                <a:solidFill>
                  <a:schemeClr val="tx1"/>
                </a:solidFill>
                <a:latin typeface="Arial" panose="020B0604020202020204" pitchFamily="34" charset="0"/>
                <a:cs typeface="Arial" panose="020B0604020202020204" pitchFamily="34" charset="0"/>
              </a:rPr>
              <a:t>ODER</a:t>
            </a:r>
          </a:p>
          <a:p>
            <a:pPr algn="ctr"/>
            <a:endParaRPr lang="de-DE" sz="1000" dirty="0">
              <a:solidFill>
                <a:schemeClr val="tx1"/>
              </a:solidFill>
              <a:latin typeface="Arial" panose="020B0604020202020204" pitchFamily="34" charset="0"/>
              <a:cs typeface="Arial" panose="020B0604020202020204" pitchFamily="34" charset="0"/>
            </a:endParaRPr>
          </a:p>
          <a:p>
            <a:pPr algn="ctr"/>
            <a:r>
              <a:rPr lang="de-DE" sz="1000" dirty="0">
                <a:solidFill>
                  <a:schemeClr val="tx1"/>
                </a:solidFill>
                <a:latin typeface="Arial" panose="020B0604020202020204" pitchFamily="34" charset="0"/>
                <a:cs typeface="Arial" panose="020B0604020202020204" pitchFamily="34" charset="0"/>
              </a:rPr>
              <a:t>Therapie</a:t>
            </a:r>
          </a:p>
          <a:p>
            <a:pPr algn="ctr"/>
            <a:endParaRPr lang="de-DE" sz="1000" dirty="0">
              <a:solidFill>
                <a:schemeClr val="tx1"/>
              </a:solidFill>
              <a:latin typeface="Arial" panose="020B0604020202020204" pitchFamily="34" charset="0"/>
              <a:cs typeface="Arial" panose="020B0604020202020204" pitchFamily="34" charset="0"/>
            </a:endParaRPr>
          </a:p>
          <a:p>
            <a:pPr algn="ctr"/>
            <a:endParaRPr lang="de-DE" sz="1000" dirty="0">
              <a:solidFill>
                <a:schemeClr val="tx1"/>
              </a:solidFill>
              <a:latin typeface="Arial" panose="020B0604020202020204" pitchFamily="34" charset="0"/>
              <a:cs typeface="Arial" panose="020B0604020202020204" pitchFamily="34" charset="0"/>
            </a:endParaRPr>
          </a:p>
          <a:p>
            <a:pPr algn="ctr"/>
            <a:endParaRPr lang="de-DE" sz="1000" dirty="0">
              <a:solidFill>
                <a:schemeClr val="tx1"/>
              </a:solidFill>
              <a:latin typeface="Arial" panose="020B0604020202020204" pitchFamily="34" charset="0"/>
              <a:cs typeface="Arial" panose="020B0604020202020204" pitchFamily="34" charset="0"/>
            </a:endParaRPr>
          </a:p>
          <a:p>
            <a:pPr algn="ctr"/>
            <a:endParaRPr lang="de-DE" sz="1000" dirty="0">
              <a:solidFill>
                <a:schemeClr val="tx1"/>
              </a:solidFill>
              <a:latin typeface="Arial" panose="020B0604020202020204" pitchFamily="34" charset="0"/>
              <a:cs typeface="Arial" panose="020B0604020202020204" pitchFamily="34" charset="0"/>
            </a:endParaRPr>
          </a:p>
          <a:p>
            <a:pPr algn="ctr"/>
            <a:endParaRPr lang="de-DE" sz="1000" dirty="0" smtClean="0">
              <a:solidFill>
                <a:schemeClr val="tx1"/>
              </a:solidFill>
              <a:latin typeface="Arial" panose="020B0604020202020204" pitchFamily="34" charset="0"/>
              <a:cs typeface="Arial" panose="020B0604020202020204" pitchFamily="34" charset="0"/>
            </a:endParaRPr>
          </a:p>
          <a:p>
            <a:pPr algn="ctr"/>
            <a:endParaRPr lang="de-DE" sz="1000" dirty="0">
              <a:solidFill>
                <a:schemeClr val="tx1"/>
              </a:solidFill>
              <a:latin typeface="Arial" panose="020B0604020202020204" pitchFamily="34" charset="0"/>
              <a:cs typeface="Arial" panose="020B0604020202020204" pitchFamily="34" charset="0"/>
            </a:endParaRPr>
          </a:p>
          <a:p>
            <a:pPr algn="ctr"/>
            <a:endParaRPr lang="de-DE" sz="1000" dirty="0">
              <a:solidFill>
                <a:schemeClr val="tx1"/>
              </a:solidFill>
              <a:latin typeface="Arial" panose="020B0604020202020204" pitchFamily="34" charset="0"/>
              <a:cs typeface="Arial" panose="020B0604020202020204" pitchFamily="34" charset="0"/>
            </a:endParaRPr>
          </a:p>
          <a:p>
            <a:pPr algn="ctr"/>
            <a:endParaRPr lang="de-DE" sz="1000" dirty="0" smtClean="0">
              <a:solidFill>
                <a:schemeClr val="tx1"/>
              </a:solidFill>
              <a:latin typeface="Arial" panose="020B0604020202020204" pitchFamily="34" charset="0"/>
              <a:cs typeface="Arial" panose="020B0604020202020204" pitchFamily="34" charset="0"/>
            </a:endParaRPr>
          </a:p>
          <a:p>
            <a:pPr algn="ctr"/>
            <a:endParaRPr lang="de-DE" sz="1000">
              <a:solidFill>
                <a:schemeClr val="tx1"/>
              </a:solidFill>
              <a:latin typeface="Arial" panose="020B0604020202020204" pitchFamily="34" charset="0"/>
              <a:cs typeface="Arial" panose="020B0604020202020204" pitchFamily="34" charset="0"/>
            </a:endParaRPr>
          </a:p>
          <a:p>
            <a:pPr algn="ctr"/>
            <a:r>
              <a:rPr lang="de-DE" sz="1000" smtClean="0">
                <a:solidFill>
                  <a:schemeClr val="tx1"/>
                </a:solidFill>
                <a:latin typeface="Arial" panose="020B0604020202020204" pitchFamily="34" charset="0"/>
                <a:cs typeface="Arial" panose="020B0604020202020204" pitchFamily="34" charset="0"/>
              </a:rPr>
              <a:t>Einhaltung </a:t>
            </a:r>
            <a:r>
              <a:rPr lang="de-DE" sz="1000" dirty="0">
                <a:solidFill>
                  <a:schemeClr val="tx1"/>
                </a:solidFill>
                <a:latin typeface="Arial" panose="020B0604020202020204" pitchFamily="34" charset="0"/>
                <a:cs typeface="Arial" panose="020B0604020202020204" pitchFamily="34" charset="0"/>
              </a:rPr>
              <a:t>arbeits-</a:t>
            </a:r>
          </a:p>
          <a:p>
            <a:pPr algn="ctr"/>
            <a:r>
              <a:rPr lang="de-DE" sz="1000" dirty="0">
                <a:solidFill>
                  <a:schemeClr val="tx1"/>
                </a:solidFill>
                <a:latin typeface="Arial" panose="020B0604020202020204" pitchFamily="34" charset="0"/>
                <a:cs typeface="Arial" panose="020B0604020202020204" pitchFamily="34" charset="0"/>
              </a:rPr>
              <a:t>vertraglicher Verpflichtungen</a:t>
            </a:r>
          </a:p>
          <a:p>
            <a:pPr algn="ctr"/>
            <a:endParaRPr lang="de-DE" sz="1000" dirty="0">
              <a:solidFill>
                <a:schemeClr val="tx1"/>
              </a:solidFill>
              <a:latin typeface="Arial" panose="020B0604020202020204" pitchFamily="34" charset="0"/>
              <a:cs typeface="Arial" panose="020B0604020202020204" pitchFamily="34" charset="0"/>
            </a:endParaRPr>
          </a:p>
          <a:p>
            <a:pPr algn="ctr"/>
            <a:endParaRPr lang="de-DE" sz="1000" dirty="0">
              <a:solidFill>
                <a:schemeClr val="tx1"/>
              </a:solidFill>
              <a:latin typeface="Arial" panose="020B0604020202020204" pitchFamily="34" charset="0"/>
              <a:cs typeface="Arial" panose="020B0604020202020204" pitchFamily="34" charset="0"/>
            </a:endParaRPr>
          </a:p>
          <a:p>
            <a:pPr algn="ctr"/>
            <a:endParaRPr lang="de-DE" sz="1000" dirty="0">
              <a:solidFill>
                <a:schemeClr val="tx1"/>
              </a:solidFill>
              <a:latin typeface="Arial" panose="020B0604020202020204" pitchFamily="34" charset="0"/>
              <a:cs typeface="Arial" panose="020B0604020202020204" pitchFamily="34" charset="0"/>
            </a:endParaRPr>
          </a:p>
          <a:p>
            <a:pPr algn="ctr"/>
            <a:endParaRPr lang="de-DE" sz="1000" dirty="0">
              <a:solidFill>
                <a:schemeClr val="tx1"/>
              </a:solidFill>
              <a:latin typeface="Arial" panose="020B0604020202020204" pitchFamily="34" charset="0"/>
              <a:cs typeface="Arial" panose="020B0604020202020204" pitchFamily="34" charset="0"/>
            </a:endParaRPr>
          </a:p>
          <a:p>
            <a:pPr algn="ctr"/>
            <a:r>
              <a:rPr lang="de-DE" sz="1000" b="1" dirty="0">
                <a:solidFill>
                  <a:schemeClr val="tx1"/>
                </a:solidFill>
                <a:latin typeface="Arial" panose="020B0604020202020204" pitchFamily="34" charset="0"/>
                <a:cs typeface="Arial" panose="020B0604020202020204" pitchFamily="34" charset="0"/>
              </a:rPr>
              <a:t>Bei Bedarf regelmäßige Feedback-Gespräche</a:t>
            </a:r>
          </a:p>
        </p:txBody>
      </p:sp>
      <p:sp>
        <p:nvSpPr>
          <p:cNvPr id="11" name="Pfeil: nach rechts 10">
            <a:extLst>
              <a:ext uri="{FF2B5EF4-FFF2-40B4-BE49-F238E27FC236}">
                <a16:creationId xmlns:a16="http://schemas.microsoft.com/office/drawing/2014/main" xmlns="" id="{32C6842F-284E-4FFB-AD57-1369C9836488}"/>
              </a:ext>
            </a:extLst>
          </p:cNvPr>
          <p:cNvSpPr/>
          <p:nvPr/>
        </p:nvSpPr>
        <p:spPr>
          <a:xfrm>
            <a:off x="3429000" y="3353315"/>
            <a:ext cx="2002222" cy="324000"/>
          </a:xfrm>
          <a:prstGeom prst="rightArrow">
            <a:avLst/>
          </a:prstGeom>
          <a:gradFill>
            <a:gsLst>
              <a:gs pos="0">
                <a:srgbClr val="92D050"/>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a:solidFill>
                  <a:schemeClr val="tx1"/>
                </a:solidFill>
                <a:latin typeface="Arial" panose="020B0604020202020204" pitchFamily="34" charset="0"/>
                <a:cs typeface="Arial" panose="020B0604020202020204" pitchFamily="34" charset="0"/>
              </a:rPr>
              <a:t>Verhaltensänderung</a:t>
            </a:r>
          </a:p>
        </p:txBody>
      </p:sp>
      <p:sp>
        <p:nvSpPr>
          <p:cNvPr id="19" name="Pfeil: nach unten 18">
            <a:extLst>
              <a:ext uri="{FF2B5EF4-FFF2-40B4-BE49-F238E27FC236}">
                <a16:creationId xmlns:a16="http://schemas.microsoft.com/office/drawing/2014/main" xmlns="" id="{CAAD2134-9507-4D1A-B0CD-2173DDCFDB8B}"/>
              </a:ext>
            </a:extLst>
          </p:cNvPr>
          <p:cNvSpPr/>
          <p:nvPr/>
        </p:nvSpPr>
        <p:spPr>
          <a:xfrm>
            <a:off x="5918637" y="5096859"/>
            <a:ext cx="231226" cy="484791"/>
          </a:xfrm>
          <a:prstGeom prst="downArrow">
            <a:avLst/>
          </a:prstGeom>
          <a:gradFill>
            <a:gsLst>
              <a:gs pos="0">
                <a:srgbClr val="92D050"/>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Pfeil: nach unten 32">
            <a:extLst>
              <a:ext uri="{FF2B5EF4-FFF2-40B4-BE49-F238E27FC236}">
                <a16:creationId xmlns:a16="http://schemas.microsoft.com/office/drawing/2014/main" xmlns="" id="{44D0B4D3-E3E1-436E-BDCC-3F60F4490F85}"/>
              </a:ext>
            </a:extLst>
          </p:cNvPr>
          <p:cNvSpPr/>
          <p:nvPr/>
        </p:nvSpPr>
        <p:spPr>
          <a:xfrm rot="10800000" flipV="1">
            <a:off x="5889814" y="8250454"/>
            <a:ext cx="204794" cy="453918"/>
          </a:xfrm>
          <a:prstGeom prst="downArrow">
            <a:avLst>
              <a:gd name="adj1" fmla="val 50000"/>
              <a:gd name="adj2" fmla="val 50000"/>
            </a:avLst>
          </a:prstGeom>
          <a:gradFill>
            <a:gsLst>
              <a:gs pos="0">
                <a:srgbClr val="92D050"/>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Pfeil: nach oben gebogen 12">
            <a:extLst>
              <a:ext uri="{FF2B5EF4-FFF2-40B4-BE49-F238E27FC236}">
                <a16:creationId xmlns:a16="http://schemas.microsoft.com/office/drawing/2014/main" xmlns="" id="{62CD46D0-8D47-4C16-9C37-19DE88B3943D}"/>
              </a:ext>
            </a:extLst>
          </p:cNvPr>
          <p:cNvSpPr/>
          <p:nvPr/>
        </p:nvSpPr>
        <p:spPr>
          <a:xfrm rot="5400000">
            <a:off x="222192" y="3323977"/>
            <a:ext cx="507600" cy="334704"/>
          </a:xfrm>
          <a:prstGeom prst="bentUp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a:extLst>
              <a:ext uri="{FF2B5EF4-FFF2-40B4-BE49-F238E27FC236}">
                <a16:creationId xmlns:a16="http://schemas.microsoft.com/office/drawing/2014/main" xmlns="" id="{AE9F3856-7EE2-4C81-804B-D0B90C1E4A5A}"/>
              </a:ext>
            </a:extLst>
          </p:cNvPr>
          <p:cNvSpPr txBox="1"/>
          <p:nvPr/>
        </p:nvSpPr>
        <p:spPr>
          <a:xfrm>
            <a:off x="210206" y="2839985"/>
            <a:ext cx="1096775" cy="246221"/>
          </a:xfrm>
          <a:prstGeom prst="rect">
            <a:avLst/>
          </a:prstGeom>
          <a:noFill/>
        </p:spPr>
        <p:txBody>
          <a:bodyPr wrap="none" rtlCol="0">
            <a:spAutoFit/>
          </a:bodyPr>
          <a:lstStyle/>
          <a:p>
            <a:r>
              <a:rPr lang="de-DE" sz="1000" dirty="0">
                <a:latin typeface="Arial" panose="020B0604020202020204" pitchFamily="34" charset="0"/>
                <a:cs typeface="Arial" panose="020B0604020202020204" pitchFamily="34" charset="0"/>
              </a:rPr>
              <a:t>Keine Änderung</a:t>
            </a:r>
          </a:p>
        </p:txBody>
      </p:sp>
      <p:sp>
        <p:nvSpPr>
          <p:cNvPr id="34" name="Pfeil: nach oben gebogen 33">
            <a:extLst>
              <a:ext uri="{FF2B5EF4-FFF2-40B4-BE49-F238E27FC236}">
                <a16:creationId xmlns:a16="http://schemas.microsoft.com/office/drawing/2014/main" xmlns="" id="{3AC48B9F-1E29-4ECE-A57B-871EE5C8A296}"/>
              </a:ext>
            </a:extLst>
          </p:cNvPr>
          <p:cNvSpPr/>
          <p:nvPr/>
        </p:nvSpPr>
        <p:spPr>
          <a:xfrm rot="5400000">
            <a:off x="231378" y="8795810"/>
            <a:ext cx="507600" cy="334704"/>
          </a:xfrm>
          <a:prstGeom prst="bentUp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Pfeil: nach oben gebogen 34">
            <a:extLst>
              <a:ext uri="{FF2B5EF4-FFF2-40B4-BE49-F238E27FC236}">
                <a16:creationId xmlns:a16="http://schemas.microsoft.com/office/drawing/2014/main" xmlns="" id="{5B7DBC2A-BBA7-421A-8FA1-39AFD1E23A38}"/>
              </a:ext>
            </a:extLst>
          </p:cNvPr>
          <p:cNvSpPr/>
          <p:nvPr/>
        </p:nvSpPr>
        <p:spPr>
          <a:xfrm rot="5400000">
            <a:off x="231173" y="4382333"/>
            <a:ext cx="507915" cy="334800"/>
          </a:xfrm>
          <a:prstGeom prst="bentUp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36" name="Pfeil: nach oben gebogen 35">
            <a:extLst>
              <a:ext uri="{FF2B5EF4-FFF2-40B4-BE49-F238E27FC236}">
                <a16:creationId xmlns:a16="http://schemas.microsoft.com/office/drawing/2014/main" xmlns="" id="{BE5679AF-2CB2-41D9-B835-5E815C3EF255}"/>
              </a:ext>
            </a:extLst>
          </p:cNvPr>
          <p:cNvSpPr/>
          <p:nvPr/>
        </p:nvSpPr>
        <p:spPr>
          <a:xfrm rot="5400000">
            <a:off x="233115" y="5868127"/>
            <a:ext cx="507600" cy="334704"/>
          </a:xfrm>
          <a:prstGeom prst="bentUp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37" name="Pfeil: nach oben gebogen 36">
            <a:extLst>
              <a:ext uri="{FF2B5EF4-FFF2-40B4-BE49-F238E27FC236}">
                <a16:creationId xmlns:a16="http://schemas.microsoft.com/office/drawing/2014/main" xmlns="" id="{4208A461-1B81-43E1-BF29-9528A535F2BE}"/>
              </a:ext>
            </a:extLst>
          </p:cNvPr>
          <p:cNvSpPr/>
          <p:nvPr/>
        </p:nvSpPr>
        <p:spPr>
          <a:xfrm rot="5400000">
            <a:off x="228715" y="7391162"/>
            <a:ext cx="507600" cy="334704"/>
          </a:xfrm>
          <a:prstGeom prst="bentUpArrow">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xmlns="" id="{6193BA8B-F265-463E-A839-2A8918241656}"/>
              </a:ext>
            </a:extLst>
          </p:cNvPr>
          <p:cNvSpPr txBox="1"/>
          <p:nvPr/>
        </p:nvSpPr>
        <p:spPr>
          <a:xfrm>
            <a:off x="210206" y="3875332"/>
            <a:ext cx="1096775" cy="246221"/>
          </a:xfrm>
          <a:prstGeom prst="rect">
            <a:avLst/>
          </a:prstGeom>
          <a:noFill/>
        </p:spPr>
        <p:txBody>
          <a:bodyPr wrap="none" rtlCol="0">
            <a:spAutoFit/>
          </a:bodyPr>
          <a:lstStyle/>
          <a:p>
            <a:r>
              <a:rPr lang="de-DE" sz="1000" dirty="0">
                <a:latin typeface="Arial" panose="020B0604020202020204" pitchFamily="34" charset="0"/>
                <a:cs typeface="Arial" panose="020B0604020202020204" pitchFamily="34" charset="0"/>
              </a:rPr>
              <a:t>Keine Änderung</a:t>
            </a:r>
          </a:p>
        </p:txBody>
      </p:sp>
      <p:sp>
        <p:nvSpPr>
          <p:cNvPr id="41" name="Textfeld 40">
            <a:extLst>
              <a:ext uri="{FF2B5EF4-FFF2-40B4-BE49-F238E27FC236}">
                <a16:creationId xmlns:a16="http://schemas.microsoft.com/office/drawing/2014/main" xmlns="" id="{FDC5D774-5552-4C7F-BE87-283ED5FF0FCD}"/>
              </a:ext>
            </a:extLst>
          </p:cNvPr>
          <p:cNvSpPr txBox="1"/>
          <p:nvPr/>
        </p:nvSpPr>
        <p:spPr>
          <a:xfrm>
            <a:off x="189073" y="5321671"/>
            <a:ext cx="1096775" cy="246221"/>
          </a:xfrm>
          <a:prstGeom prst="rect">
            <a:avLst/>
          </a:prstGeom>
          <a:noFill/>
        </p:spPr>
        <p:txBody>
          <a:bodyPr wrap="none" rtlCol="0">
            <a:spAutoFit/>
          </a:bodyPr>
          <a:lstStyle/>
          <a:p>
            <a:r>
              <a:rPr lang="de-DE" sz="1000" dirty="0">
                <a:latin typeface="Arial" panose="020B0604020202020204" pitchFamily="34" charset="0"/>
                <a:cs typeface="Arial" panose="020B0604020202020204" pitchFamily="34" charset="0"/>
              </a:rPr>
              <a:t>Keine Änderung</a:t>
            </a:r>
          </a:p>
        </p:txBody>
      </p:sp>
      <p:sp>
        <p:nvSpPr>
          <p:cNvPr id="42" name="Textfeld 41">
            <a:extLst>
              <a:ext uri="{FF2B5EF4-FFF2-40B4-BE49-F238E27FC236}">
                <a16:creationId xmlns:a16="http://schemas.microsoft.com/office/drawing/2014/main" xmlns="" id="{69885692-A335-455C-A5E1-0FED2051114F}"/>
              </a:ext>
            </a:extLst>
          </p:cNvPr>
          <p:cNvSpPr txBox="1"/>
          <p:nvPr/>
        </p:nvSpPr>
        <p:spPr>
          <a:xfrm>
            <a:off x="205238" y="6746011"/>
            <a:ext cx="1096775" cy="246221"/>
          </a:xfrm>
          <a:prstGeom prst="rect">
            <a:avLst/>
          </a:prstGeom>
          <a:noFill/>
        </p:spPr>
        <p:txBody>
          <a:bodyPr wrap="none" rtlCol="0">
            <a:spAutoFit/>
          </a:bodyPr>
          <a:lstStyle/>
          <a:p>
            <a:r>
              <a:rPr lang="de-DE" sz="1000" dirty="0">
                <a:latin typeface="Arial" panose="020B0604020202020204" pitchFamily="34" charset="0"/>
                <a:cs typeface="Arial" panose="020B0604020202020204" pitchFamily="34" charset="0"/>
              </a:rPr>
              <a:t>Keine Änderung</a:t>
            </a:r>
          </a:p>
        </p:txBody>
      </p:sp>
      <p:sp>
        <p:nvSpPr>
          <p:cNvPr id="43" name="Textfeld 42">
            <a:extLst>
              <a:ext uri="{FF2B5EF4-FFF2-40B4-BE49-F238E27FC236}">
                <a16:creationId xmlns:a16="http://schemas.microsoft.com/office/drawing/2014/main" xmlns="" id="{A52A37C9-D79A-4ADA-B196-F98F408AA29D}"/>
              </a:ext>
            </a:extLst>
          </p:cNvPr>
          <p:cNvSpPr txBox="1"/>
          <p:nvPr/>
        </p:nvSpPr>
        <p:spPr>
          <a:xfrm>
            <a:off x="190534" y="8198456"/>
            <a:ext cx="1096775" cy="246221"/>
          </a:xfrm>
          <a:prstGeom prst="rect">
            <a:avLst/>
          </a:prstGeom>
          <a:noFill/>
        </p:spPr>
        <p:txBody>
          <a:bodyPr wrap="none" rtlCol="0">
            <a:spAutoFit/>
          </a:bodyPr>
          <a:lstStyle/>
          <a:p>
            <a:r>
              <a:rPr lang="de-DE" sz="1000" dirty="0">
                <a:latin typeface="Arial" panose="020B0604020202020204" pitchFamily="34" charset="0"/>
                <a:cs typeface="Arial" panose="020B0604020202020204" pitchFamily="34" charset="0"/>
              </a:rPr>
              <a:t>Keine Änderung</a:t>
            </a:r>
          </a:p>
        </p:txBody>
      </p:sp>
      <p:sp>
        <p:nvSpPr>
          <p:cNvPr id="48" name="Pfeil: nach rechts 47">
            <a:extLst>
              <a:ext uri="{FF2B5EF4-FFF2-40B4-BE49-F238E27FC236}">
                <a16:creationId xmlns:a16="http://schemas.microsoft.com/office/drawing/2014/main" xmlns="" id="{CF8E95C5-8C86-4C42-8831-B7B8732A8A70}"/>
              </a:ext>
            </a:extLst>
          </p:cNvPr>
          <p:cNvSpPr/>
          <p:nvPr/>
        </p:nvSpPr>
        <p:spPr>
          <a:xfrm>
            <a:off x="3267404" y="2486499"/>
            <a:ext cx="2163818" cy="324000"/>
          </a:xfrm>
          <a:prstGeom prst="rightArrow">
            <a:avLst/>
          </a:prstGeom>
          <a:gradFill>
            <a:gsLst>
              <a:gs pos="0">
                <a:srgbClr val="92D050"/>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a:solidFill>
                  <a:schemeClr val="tx1"/>
                </a:solidFill>
                <a:latin typeface="Arial" panose="020B0604020202020204" pitchFamily="34" charset="0"/>
                <a:cs typeface="Arial" panose="020B0604020202020204" pitchFamily="34" charset="0"/>
              </a:rPr>
              <a:t>Verhaltensänderung</a:t>
            </a:r>
          </a:p>
        </p:txBody>
      </p:sp>
      <p:sp>
        <p:nvSpPr>
          <p:cNvPr id="49" name="Pfeil: nach rechts 48">
            <a:extLst>
              <a:ext uri="{FF2B5EF4-FFF2-40B4-BE49-F238E27FC236}">
                <a16:creationId xmlns:a16="http://schemas.microsoft.com/office/drawing/2014/main" xmlns="" id="{D8E26DD5-B015-46A0-A907-77DD673C48D8}"/>
              </a:ext>
            </a:extLst>
          </p:cNvPr>
          <p:cNvSpPr/>
          <p:nvPr/>
        </p:nvSpPr>
        <p:spPr>
          <a:xfrm>
            <a:off x="3528134" y="4601443"/>
            <a:ext cx="1903088" cy="324000"/>
          </a:xfrm>
          <a:prstGeom prst="rightArrow">
            <a:avLst/>
          </a:prstGeom>
          <a:gradFill>
            <a:gsLst>
              <a:gs pos="0">
                <a:srgbClr val="92D050"/>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a:solidFill>
                  <a:schemeClr val="tx1"/>
                </a:solidFill>
                <a:latin typeface="Arial" panose="020B0604020202020204" pitchFamily="34" charset="0"/>
                <a:cs typeface="Arial" panose="020B0604020202020204" pitchFamily="34" charset="0"/>
              </a:rPr>
              <a:t>Verhaltensänderung</a:t>
            </a:r>
          </a:p>
        </p:txBody>
      </p:sp>
      <p:sp>
        <p:nvSpPr>
          <p:cNvPr id="50" name="Pfeil: nach rechts 49">
            <a:extLst>
              <a:ext uri="{FF2B5EF4-FFF2-40B4-BE49-F238E27FC236}">
                <a16:creationId xmlns:a16="http://schemas.microsoft.com/office/drawing/2014/main" xmlns="" id="{C2A15641-13F1-42AA-BF92-9B618B59BB5F}"/>
              </a:ext>
            </a:extLst>
          </p:cNvPr>
          <p:cNvSpPr/>
          <p:nvPr/>
        </p:nvSpPr>
        <p:spPr>
          <a:xfrm>
            <a:off x="3892596" y="5937267"/>
            <a:ext cx="1538625" cy="324000"/>
          </a:xfrm>
          <a:prstGeom prst="rightArrow">
            <a:avLst/>
          </a:prstGeom>
          <a:gradFill>
            <a:gsLst>
              <a:gs pos="0">
                <a:srgbClr val="92D050"/>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a:solidFill>
                  <a:schemeClr val="tx1"/>
                </a:solidFill>
                <a:latin typeface="Arial" panose="020B0604020202020204" pitchFamily="34" charset="0"/>
                <a:cs typeface="Arial" panose="020B0604020202020204" pitchFamily="34" charset="0"/>
              </a:rPr>
              <a:t>Verhaltensänderung</a:t>
            </a:r>
          </a:p>
        </p:txBody>
      </p:sp>
      <p:sp>
        <p:nvSpPr>
          <p:cNvPr id="51" name="Pfeil: nach rechts 50">
            <a:extLst>
              <a:ext uri="{FF2B5EF4-FFF2-40B4-BE49-F238E27FC236}">
                <a16:creationId xmlns:a16="http://schemas.microsoft.com/office/drawing/2014/main" xmlns="" id="{5D818548-C5D1-4DB3-B1F3-B456D8294C15}"/>
              </a:ext>
            </a:extLst>
          </p:cNvPr>
          <p:cNvSpPr/>
          <p:nvPr/>
        </p:nvSpPr>
        <p:spPr>
          <a:xfrm>
            <a:off x="4100407" y="7361219"/>
            <a:ext cx="1330814" cy="324000"/>
          </a:xfrm>
          <a:prstGeom prst="rightArrow">
            <a:avLst/>
          </a:prstGeom>
          <a:gradFill>
            <a:gsLst>
              <a:gs pos="0">
                <a:srgbClr val="92D050"/>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a:solidFill>
                  <a:schemeClr val="tx1"/>
                </a:solidFill>
                <a:latin typeface="Arial" panose="020B0604020202020204" pitchFamily="34" charset="0"/>
                <a:cs typeface="Arial" panose="020B0604020202020204" pitchFamily="34" charset="0"/>
              </a:rPr>
              <a:t>Verhaltensänderung</a:t>
            </a:r>
          </a:p>
        </p:txBody>
      </p:sp>
      <p:sp>
        <p:nvSpPr>
          <p:cNvPr id="52" name="Pfeil: nach rechts 51">
            <a:extLst>
              <a:ext uri="{FF2B5EF4-FFF2-40B4-BE49-F238E27FC236}">
                <a16:creationId xmlns:a16="http://schemas.microsoft.com/office/drawing/2014/main" xmlns="" id="{B328AD5A-7C4A-45C6-84C9-094AEC1BDFE5}"/>
              </a:ext>
            </a:extLst>
          </p:cNvPr>
          <p:cNvSpPr/>
          <p:nvPr/>
        </p:nvSpPr>
        <p:spPr>
          <a:xfrm>
            <a:off x="4100407" y="8784629"/>
            <a:ext cx="1330814" cy="324000"/>
          </a:xfrm>
          <a:prstGeom prst="rightArrow">
            <a:avLst/>
          </a:prstGeom>
          <a:gradFill>
            <a:gsLst>
              <a:gs pos="0">
                <a:srgbClr val="92D050"/>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a:solidFill>
                  <a:schemeClr val="tx1"/>
                </a:solidFill>
                <a:latin typeface="Arial" panose="020B0604020202020204" pitchFamily="34" charset="0"/>
                <a:cs typeface="Arial" panose="020B0604020202020204" pitchFamily="34" charset="0"/>
              </a:rPr>
              <a:t>Verhaltensänderung</a:t>
            </a:r>
          </a:p>
        </p:txBody>
      </p:sp>
      <p:sp>
        <p:nvSpPr>
          <p:cNvPr id="27" name="Textfeld 26">
            <a:extLst>
              <a:ext uri="{FF2B5EF4-FFF2-40B4-BE49-F238E27FC236}">
                <a16:creationId xmlns:a16="http://schemas.microsoft.com/office/drawing/2014/main" xmlns="" id="{75D20CE6-A4A5-44F9-9F80-F60839BE1530}"/>
              </a:ext>
            </a:extLst>
          </p:cNvPr>
          <p:cNvSpPr txBox="1"/>
          <p:nvPr/>
        </p:nvSpPr>
        <p:spPr>
          <a:xfrm>
            <a:off x="5437459" y="8828188"/>
            <a:ext cx="1233030" cy="400110"/>
          </a:xfrm>
          <a:prstGeom prst="rect">
            <a:avLst/>
          </a:prstGeom>
          <a:noFill/>
        </p:spPr>
        <p:txBody>
          <a:bodyPr wrap="none" rtlCol="0">
            <a:spAutoFit/>
          </a:bodyPr>
          <a:lstStyle/>
          <a:p>
            <a:pPr algn="ctr"/>
            <a:r>
              <a:rPr lang="de-DE" sz="1000" dirty="0">
                <a:latin typeface="Arial" panose="020B0604020202020204" pitchFamily="34" charset="0"/>
                <a:cs typeface="Arial" panose="020B0604020202020204" pitchFamily="34" charset="0"/>
              </a:rPr>
              <a:t>Ausstieg </a:t>
            </a:r>
            <a:r>
              <a:rPr lang="de-DE" sz="900" dirty="0">
                <a:latin typeface="Arial" panose="020B0604020202020204" pitchFamily="34" charset="0"/>
                <a:cs typeface="Arial" panose="020B0604020202020204" pitchFamily="34" charset="0"/>
              </a:rPr>
              <a:t>aus</a:t>
            </a:r>
            <a:r>
              <a:rPr lang="de-DE" sz="1000" dirty="0">
                <a:latin typeface="Arial" panose="020B0604020202020204" pitchFamily="34" charset="0"/>
                <a:cs typeface="Arial" panose="020B0604020202020204" pitchFamily="34" charset="0"/>
              </a:rPr>
              <a:t> dem </a:t>
            </a:r>
          </a:p>
          <a:p>
            <a:pPr algn="ctr"/>
            <a:r>
              <a:rPr lang="de-DE" sz="1000" dirty="0">
                <a:latin typeface="Arial" panose="020B0604020202020204" pitchFamily="34" charset="0"/>
                <a:cs typeface="Arial" panose="020B0604020202020204" pitchFamily="34" charset="0"/>
              </a:rPr>
              <a:t>Stufenplan</a:t>
            </a:r>
          </a:p>
        </p:txBody>
      </p:sp>
    </p:spTree>
    <p:extLst>
      <p:ext uri="{BB962C8B-B14F-4D97-AF65-F5344CB8AC3E}">
        <p14:creationId xmlns:p14="http://schemas.microsoft.com/office/powerpoint/2010/main" val="328151824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60</Words>
  <Application>Microsoft Office PowerPoint</Application>
  <PresentationFormat>A4-Papier (210x297 mm)</PresentationFormat>
  <Paragraphs>55</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Office</vt:lpstr>
      <vt:lpstr>Der Stufenplan als Beispiel für eine zielführende Intervention im Betrieb  Vereinbarungen über ein abgestuftes Vorgehen als Handlungsgrundlage gibt es inzwischen in vielen Unternehmen. Die Intervention dienst dazu, Beschäftigte mit der betrieblichen Realität zu konfrontieren, Unterstützungsangebote und auch arbeitsrechtliche Konsequenzen aufzuzeigen.  Die hier dargestellte Interventionskette ist eine mögliche Variante.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 Stufenplan als Beispiel für eine zielführende Intervention im Betrieb  Vereinbarungen über ein abgestuftes Vorgehen als Handlungsgrundlage gibt es inzwischen in vielen Unternehmen. Die Intervention dienst dazu, Beschäftigte mit der betrieblichen Realität zu konfrontieren, Unterstützungsangebote und auch arbeitsrechtliche Konsequenzen aufzuzeigen. Die hier dargestellte Interventionskette ist eine mögliche Variante.</dc:title>
  <dc:creator>Langolf Regina</dc:creator>
  <cp:lastModifiedBy>Hamacher Martina</cp:lastModifiedBy>
  <cp:revision>19</cp:revision>
  <cp:lastPrinted>2019-01-07T11:04:11Z</cp:lastPrinted>
  <dcterms:created xsi:type="dcterms:W3CDTF">2019-01-02T13:44:10Z</dcterms:created>
  <dcterms:modified xsi:type="dcterms:W3CDTF">2019-01-07T12:27:32Z</dcterms:modified>
</cp:coreProperties>
</file>